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48"/>
  </p:notesMasterIdLst>
  <p:handoutMasterIdLst>
    <p:handoutMasterId r:id="rId49"/>
  </p:handoutMasterIdLst>
  <p:sldIdLst>
    <p:sldId id="398" r:id="rId5"/>
    <p:sldId id="312" r:id="rId6"/>
    <p:sldId id="355" r:id="rId7"/>
    <p:sldId id="375" r:id="rId8"/>
    <p:sldId id="360" r:id="rId9"/>
    <p:sldId id="373" r:id="rId10"/>
    <p:sldId id="374" r:id="rId11"/>
    <p:sldId id="399" r:id="rId12"/>
    <p:sldId id="278" r:id="rId13"/>
    <p:sldId id="279" r:id="rId14"/>
    <p:sldId id="382" r:id="rId15"/>
    <p:sldId id="292" r:id="rId16"/>
    <p:sldId id="293" r:id="rId17"/>
    <p:sldId id="294" r:id="rId18"/>
    <p:sldId id="295" r:id="rId19"/>
    <p:sldId id="296" r:id="rId20"/>
    <p:sldId id="372" r:id="rId21"/>
    <p:sldId id="298" r:id="rId22"/>
    <p:sldId id="299" r:id="rId23"/>
    <p:sldId id="281" r:id="rId24"/>
    <p:sldId id="365" r:id="rId25"/>
    <p:sldId id="368" r:id="rId26"/>
    <p:sldId id="383" r:id="rId27"/>
    <p:sldId id="378" r:id="rId28"/>
    <p:sldId id="379" r:id="rId29"/>
    <p:sldId id="380" r:id="rId30"/>
    <p:sldId id="381" r:id="rId31"/>
    <p:sldId id="367" r:id="rId32"/>
    <p:sldId id="359" r:id="rId33"/>
    <p:sldId id="364" r:id="rId34"/>
    <p:sldId id="369" r:id="rId35"/>
    <p:sldId id="394" r:id="rId36"/>
    <p:sldId id="371" r:id="rId37"/>
    <p:sldId id="363" r:id="rId38"/>
    <p:sldId id="389" r:id="rId39"/>
    <p:sldId id="384" r:id="rId40"/>
    <p:sldId id="386" r:id="rId41"/>
    <p:sldId id="391" r:id="rId42"/>
    <p:sldId id="392" r:id="rId43"/>
    <p:sldId id="393" r:id="rId44"/>
    <p:sldId id="395" r:id="rId45"/>
    <p:sldId id="400" r:id="rId46"/>
    <p:sldId id="397" r:id="rId47"/>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5CDCE"/>
    <a:srgbClr val="FDFBF6"/>
    <a:srgbClr val="AAC4E9"/>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C2FFA5D-87B4-456A-9821-1D502468CF0F}" styleName="Stil teme 1 - Isticanj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477" autoAdjust="0"/>
  </p:normalViewPr>
  <p:slideViewPr>
    <p:cSldViewPr snapToGrid="0" snapToObjects="1">
      <p:cViewPr varScale="1">
        <p:scale>
          <a:sx n="65" d="100"/>
          <a:sy n="65" d="100"/>
        </p:scale>
        <p:origin x="1358" y="58"/>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2026</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997616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997654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976087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47182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068653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97719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r>
              <a:rPr lang="en-US" dirty="0"/>
              <a:t>Learning styles refer to the specific ways individuals prefer to process, understand, and retain information. The most popular framework is the </a:t>
            </a:r>
            <a:r>
              <a:rPr lang="en-US" sz="600" b="1" u="none" strike="noStrike" kern="1200" dirty="0">
                <a:solidFill>
                  <a:schemeClr val="tx1"/>
                </a:solidFill>
                <a:effectLst/>
                <a:latin typeface="+mn-lt"/>
                <a:ea typeface="+mn-ea"/>
                <a:cs typeface="+mn-cs"/>
              </a:rPr>
              <a:t>VARK model</a:t>
            </a:r>
            <a:r>
              <a:rPr lang="en-US" dirty="0"/>
              <a:t>, which categorizes learners into four main types: </a:t>
            </a:r>
            <a:r>
              <a:rPr lang="en-US" sz="600" b="1" u="none" strike="noStrike" kern="1200" dirty="0">
                <a:solidFill>
                  <a:schemeClr val="tx1"/>
                </a:solidFill>
                <a:effectLst/>
                <a:latin typeface="+mn-lt"/>
                <a:ea typeface="+mn-ea"/>
                <a:cs typeface="+mn-cs"/>
              </a:rPr>
              <a:t>Visual</a:t>
            </a:r>
            <a:r>
              <a:rPr lang="en-US" dirty="0"/>
              <a:t> (seeing), </a:t>
            </a:r>
            <a:r>
              <a:rPr lang="en-US" sz="600" b="1" u="none" strike="noStrike" kern="1200" dirty="0">
                <a:solidFill>
                  <a:schemeClr val="tx1"/>
                </a:solidFill>
                <a:effectLst/>
                <a:latin typeface="+mn-lt"/>
                <a:ea typeface="+mn-ea"/>
                <a:cs typeface="+mn-cs"/>
              </a:rPr>
              <a:t>Auditory</a:t>
            </a:r>
            <a:r>
              <a:rPr lang="en-US" dirty="0"/>
              <a:t> (hearing), </a:t>
            </a:r>
            <a:r>
              <a:rPr lang="en-US" sz="600" b="1" u="none" strike="noStrike" kern="1200" dirty="0">
                <a:solidFill>
                  <a:schemeClr val="tx1"/>
                </a:solidFill>
                <a:effectLst/>
                <a:latin typeface="+mn-lt"/>
                <a:ea typeface="+mn-ea"/>
                <a:cs typeface="+mn-cs"/>
              </a:rPr>
              <a:t>Read/Write</a:t>
            </a:r>
            <a:r>
              <a:rPr lang="en-US" dirty="0"/>
              <a:t> (text), and </a:t>
            </a:r>
            <a:r>
              <a:rPr lang="en-US" sz="600" b="1" u="none" strike="noStrike" kern="1200" dirty="0">
                <a:solidFill>
                  <a:schemeClr val="tx1"/>
                </a:solidFill>
                <a:effectLst/>
                <a:latin typeface="+mn-lt"/>
                <a:ea typeface="+mn-ea"/>
                <a:cs typeface="+mn-cs"/>
              </a:rPr>
              <a:t>Kinesthetic</a:t>
            </a:r>
            <a:r>
              <a:rPr lang="en-US" dirty="0"/>
              <a:t> (doing)</a:t>
            </a:r>
          </a:p>
        </p:txBody>
      </p:sp>
    </p:spTree>
    <p:extLst>
      <p:ext uri="{BB962C8B-B14F-4D97-AF65-F5344CB8AC3E}">
        <p14:creationId xmlns:p14="http://schemas.microsoft.com/office/powerpoint/2010/main" val="3723943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sz="800" dirty="0"/>
          </a:p>
          <a:p>
            <a:r>
              <a:rPr lang="en-US" sz="800" b="1" i="1" u="sng" dirty="0"/>
              <a:t>Visual-linguistic learners</a:t>
            </a:r>
            <a:r>
              <a:rPr lang="en-US" sz="800" b="1" u="sng" dirty="0"/>
              <a:t> </a:t>
            </a:r>
            <a:r>
              <a:rPr lang="en-US" sz="800" dirty="0"/>
              <a:t>best process information through writing and reading, thrive in lessons presented in text-driven formats, and are quite keen on taking notes. They memorize information through exercises that draw on their linguistic strengths and are able to express themselves sincerely through words.</a:t>
            </a:r>
            <a:br>
              <a:rPr lang="en-US" sz="800" dirty="0"/>
            </a:br>
            <a:endParaRPr lang="en-US" sz="800" dirty="0"/>
          </a:p>
          <a:p>
            <a:r>
              <a:rPr lang="en-US" sz="800" b="1" i="1" u="sng" dirty="0"/>
              <a:t>Visual-spatial learners</a:t>
            </a:r>
            <a:r>
              <a:rPr lang="en-US" sz="800" b="1" u="sng" dirty="0"/>
              <a:t> - </a:t>
            </a:r>
            <a:r>
              <a:rPr lang="en-US" sz="800" dirty="0"/>
              <a:t>words are not their forte; they instead prefer images, infographics, and artistic renderings. They memorize faces, places, sights, and locations by taking a mental picture and using the image to process associated feelings.</a:t>
            </a:r>
          </a:p>
          <a:p>
            <a:endParaRPr lang="en-US" dirty="0"/>
          </a:p>
        </p:txBody>
      </p:sp>
    </p:spTree>
    <p:extLst>
      <p:ext uri="{BB962C8B-B14F-4D97-AF65-F5344CB8AC3E}">
        <p14:creationId xmlns:p14="http://schemas.microsoft.com/office/powerpoint/2010/main" val="3637188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r>
              <a:rPr lang="en-US" dirty="0"/>
              <a:t>These adjustments also work for students with ADHD</a:t>
            </a:r>
          </a:p>
          <a:p>
            <a:endParaRPr lang="en-US" dirty="0"/>
          </a:p>
          <a:p>
            <a:endParaRPr lang="en-US" dirty="0"/>
          </a:p>
        </p:txBody>
      </p:sp>
    </p:spTree>
    <p:extLst>
      <p:ext uri="{BB962C8B-B14F-4D97-AF65-F5344CB8AC3E}">
        <p14:creationId xmlns:p14="http://schemas.microsoft.com/office/powerpoint/2010/main" val="740682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057976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876124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963035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819104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626454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002158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196845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616201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Rezervirano mjesto bilježaka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25536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lovni slajd">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aglavlje sekcij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hr-HR"/>
              <a:t>Kliknite da biste uredili stil naslova matrice</a:t>
            </a:r>
            <a:endParaRPr lang="en-US" dirty="0"/>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hr-HR"/>
              <a:t>Kliknite ikonu da biste dodali  sliku</a:t>
            </a:r>
            <a:endParaRPr lang="en-US" dirty="0"/>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chor="ctr" anchorCtr="0"/>
          <a:lstStyle/>
          <a:p>
            <a:r>
              <a:rPr lang="en-US" dirty="0"/>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711360" y="1371600"/>
            <a:ext cx="10467720" cy="1827720"/>
          </a:xfrm>
          <a:prstGeom prst="rect">
            <a:avLst/>
          </a:prstGeom>
        </p:spPr>
        <p:txBody>
          <a:bodyPr lIns="0" tIns="0" rIns="0" bIns="0" anchor="ctr">
            <a:noAutofit/>
          </a:bodyPr>
          <a:lstStyle/>
          <a:p>
            <a:pPr algn="ctr"/>
            <a:endParaRPr lang="en-US" sz="3300" b="0" strike="noStrike" spc="-1">
              <a:latin typeface="Arial"/>
            </a:endParaRPr>
          </a:p>
        </p:txBody>
      </p:sp>
      <p:sp>
        <p:nvSpPr>
          <p:cNvPr id="51" name="PlaceHolder 2"/>
          <p:cNvSpPr>
            <a:spLocks noGrp="1"/>
          </p:cNvSpPr>
          <p:nvPr>
            <p:ph type="subTitle"/>
          </p:nvPr>
        </p:nvSpPr>
        <p:spPr>
          <a:xfrm>
            <a:off x="609480" y="1604520"/>
            <a:ext cx="10972080" cy="3976920"/>
          </a:xfrm>
          <a:prstGeom prst="rect">
            <a:avLst/>
          </a:prstGeom>
        </p:spPr>
        <p:txBody>
          <a:bodyPr lIns="0" tIns="0" rIns="0" bIns="0" anchor="ctr">
            <a:noAutofit/>
          </a:bodyPr>
          <a:lstStyle/>
          <a:p>
            <a:pPr algn="ctr"/>
            <a:endParaRPr lang="en-US" sz="2400" b="0" strike="noStrike" spc="-1">
              <a:latin typeface="Arial"/>
            </a:endParaRPr>
          </a:p>
        </p:txBody>
      </p:sp>
    </p:spTree>
    <p:extLst>
      <p:ext uri="{BB962C8B-B14F-4D97-AF65-F5344CB8AC3E}">
        <p14:creationId xmlns:p14="http://schemas.microsoft.com/office/powerpoint/2010/main" val="613726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2427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hr-HR"/>
              <a:t>Kliknite da biste uredili stil naslova matrice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 id="2147483693" r:id="rId18"/>
    <p:sldLayoutId id="2147483694" r:id="rId19"/>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en.wikipedia.org/wiki/Socratic_method"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E724A83-D383-245D-72E6-242D6C426AC5}"/>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B500B88D-AD7D-3182-E248-CB5A87F0153E}"/>
              </a:ext>
            </a:extLst>
          </p:cNvPr>
          <p:cNvSpPr>
            <a:spLocks noGrp="1"/>
          </p:cNvSpPr>
          <p:nvPr>
            <p:ph idx="1"/>
          </p:nvPr>
        </p:nvSpPr>
        <p:spPr>
          <a:xfrm>
            <a:off x="914399" y="2834640"/>
            <a:ext cx="8874369" cy="3207344"/>
          </a:xfrm>
        </p:spPr>
        <p:txBody>
          <a:bodyPr>
            <a:normAutofit/>
          </a:bodyPr>
          <a:lstStyle/>
          <a:p>
            <a:r>
              <a:rPr lang="en-US" sz="3600" dirty="0"/>
              <a:t>Who was your </a:t>
            </a:r>
            <a:r>
              <a:rPr lang="en-US" sz="3600" dirty="0" err="1"/>
              <a:t>favourite</a:t>
            </a:r>
            <a:r>
              <a:rPr lang="en-US" sz="3600" dirty="0"/>
              <a:t> teacher and why?</a:t>
            </a:r>
          </a:p>
        </p:txBody>
      </p:sp>
      <p:sp>
        <p:nvSpPr>
          <p:cNvPr id="4" name="Rezervirano mjesto broja slajda 3">
            <a:extLst>
              <a:ext uri="{FF2B5EF4-FFF2-40B4-BE49-F238E27FC236}">
                <a16:creationId xmlns:a16="http://schemas.microsoft.com/office/drawing/2014/main" id="{A358BA07-25C3-5014-B8DB-B0EE4204B732}"/>
              </a:ext>
            </a:extLst>
          </p:cNvPr>
          <p:cNvSpPr>
            <a:spLocks noGrp="1"/>
          </p:cNvSpPr>
          <p:nvPr>
            <p:ph type="sldNum" sz="quarter" idx="10"/>
          </p:nvPr>
        </p:nvSpPr>
        <p:spPr/>
        <p:txBody>
          <a:bodyPr/>
          <a:lstStyle/>
          <a:p>
            <a:fld id="{48F63A3B-78C7-47BE-AE5E-E10140E04643}" type="slidenum">
              <a:rPr lang="en-US" smtClean="0"/>
              <a:pPr/>
              <a:t>1</a:t>
            </a:fld>
            <a:endParaRPr lang="en-US" dirty="0"/>
          </a:p>
        </p:txBody>
      </p:sp>
    </p:spTree>
    <p:extLst>
      <p:ext uri="{BB962C8B-B14F-4D97-AF65-F5344CB8AC3E}">
        <p14:creationId xmlns:p14="http://schemas.microsoft.com/office/powerpoint/2010/main" val="62722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a:xfrm>
            <a:off x="2899790" y="810227"/>
            <a:ext cx="6392421" cy="3831221"/>
          </a:xfrm>
        </p:spPr>
        <p:txBody>
          <a:bodyPr anchor="ctr"/>
          <a:lstStyle/>
          <a:p>
            <a:r>
              <a:rPr lang="en-US" dirty="0"/>
              <a:t>The Inclusive Classroom – Methods, Diversity, and Anti-Discrimination Workshop</a:t>
            </a:r>
          </a:p>
        </p:txBody>
      </p:sp>
    </p:spTree>
    <p:extLst>
      <p:ext uri="{BB962C8B-B14F-4D97-AF65-F5344CB8AC3E}">
        <p14:creationId xmlns:p14="http://schemas.microsoft.com/office/powerpoint/2010/main" val="2202437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414F07-88C1-F367-9D81-53DD00CE2A24}"/>
              </a:ext>
            </a:extLst>
          </p:cNvPr>
          <p:cNvSpPr>
            <a:spLocks noGrp="1"/>
          </p:cNvSpPr>
          <p:nvPr>
            <p:ph type="title"/>
          </p:nvPr>
        </p:nvSpPr>
        <p:spPr>
          <a:xfrm>
            <a:off x="658761" y="352356"/>
            <a:ext cx="6583680" cy="681173"/>
          </a:xfrm>
        </p:spPr>
        <p:txBody>
          <a:bodyPr/>
          <a:lstStyle/>
          <a:p>
            <a:r>
              <a:rPr lang="en-US" dirty="0"/>
              <a:t>Inclusive education </a:t>
            </a:r>
          </a:p>
        </p:txBody>
      </p:sp>
      <p:sp>
        <p:nvSpPr>
          <p:cNvPr id="3" name="Rezervirano mjesto sadržaja 2">
            <a:extLst>
              <a:ext uri="{FF2B5EF4-FFF2-40B4-BE49-F238E27FC236}">
                <a16:creationId xmlns:a16="http://schemas.microsoft.com/office/drawing/2014/main" id="{3AD1B99D-AFED-444E-BB7A-6B46859B03F4}"/>
              </a:ext>
            </a:extLst>
          </p:cNvPr>
          <p:cNvSpPr>
            <a:spLocks noGrp="1"/>
          </p:cNvSpPr>
          <p:nvPr>
            <p:ph idx="1"/>
          </p:nvPr>
        </p:nvSpPr>
        <p:spPr>
          <a:xfrm>
            <a:off x="914399" y="1337187"/>
            <a:ext cx="6672405" cy="5380136"/>
          </a:xfrm>
        </p:spPr>
        <p:txBody>
          <a:bodyPr>
            <a:normAutofit/>
          </a:bodyPr>
          <a:lstStyle/>
          <a:p>
            <a:r>
              <a:rPr lang="en-US" sz="2000" dirty="0"/>
              <a:t>-- promotes equal participation and learning opportunities for all students.</a:t>
            </a:r>
          </a:p>
          <a:p>
            <a:r>
              <a:rPr lang="en-US" sz="2000" dirty="0"/>
              <a:t>-- encourages cooperation, empathy, and differentiated learning.</a:t>
            </a:r>
          </a:p>
          <a:p>
            <a:r>
              <a:rPr lang="en-US" sz="2000" dirty="0"/>
              <a:t>-- The teacher’s role is to create a safe, respectful, and supportive environment.</a:t>
            </a:r>
          </a:p>
          <a:p>
            <a:pPr marL="342900" indent="-342900">
              <a:buFont typeface="Wingdings" panose="05000000000000000000" pitchFamily="2" charset="2"/>
              <a:buChar char="à"/>
            </a:pPr>
            <a:r>
              <a:rPr lang="en-US" sz="2000" b="1" dirty="0"/>
              <a:t>Adapting support according to students’ needs rather than treating everyone identically.</a:t>
            </a:r>
          </a:p>
          <a:p>
            <a:endParaRPr lang="en-US" sz="2000" dirty="0"/>
          </a:p>
          <a:p>
            <a:r>
              <a:rPr lang="en-US" sz="2000" dirty="0"/>
              <a:t>Modern European education systems increasingly focus on inclusion and student wellbeing.</a:t>
            </a:r>
          </a:p>
        </p:txBody>
      </p:sp>
      <p:sp>
        <p:nvSpPr>
          <p:cNvPr id="4" name="Rezervirano mjesto broja slajda 3">
            <a:extLst>
              <a:ext uri="{FF2B5EF4-FFF2-40B4-BE49-F238E27FC236}">
                <a16:creationId xmlns:a16="http://schemas.microsoft.com/office/drawing/2014/main" id="{E4FFFA67-5808-FDF6-8635-7BEF26244292}"/>
              </a:ext>
            </a:extLst>
          </p:cNvPr>
          <p:cNvSpPr>
            <a:spLocks noGrp="1"/>
          </p:cNvSpPr>
          <p:nvPr>
            <p:ph type="sldNum" sz="quarter" idx="10"/>
          </p:nvPr>
        </p:nvSpPr>
        <p:spPr/>
        <p:txBody>
          <a:bodyPr/>
          <a:lstStyle/>
          <a:p>
            <a:fld id="{48F63A3B-78C7-47BE-AE5E-E10140E04643}" type="slidenum">
              <a:rPr lang="en-US" smtClean="0"/>
              <a:pPr/>
              <a:t>3</a:t>
            </a:fld>
            <a:endParaRPr lang="en-US" dirty="0"/>
          </a:p>
        </p:txBody>
      </p:sp>
      <p:pic>
        <p:nvPicPr>
          <p:cNvPr id="6" name="Slika 5" descr="Inclusive Teaching in Level 3 Teaching Qualification">
            <a:extLst>
              <a:ext uri="{FF2B5EF4-FFF2-40B4-BE49-F238E27FC236}">
                <a16:creationId xmlns:a16="http://schemas.microsoft.com/office/drawing/2014/main" id="{48D48E5E-5C5A-D306-6EDD-3D81B5D310D2}"/>
              </a:ext>
            </a:extLst>
          </p:cNvPr>
          <p:cNvPicPr>
            <a:picLocks noChangeAspect="1"/>
          </p:cNvPicPr>
          <p:nvPr/>
        </p:nvPicPr>
        <p:blipFill>
          <a:blip r:embed="rId3"/>
          <a:stretch>
            <a:fillRect/>
          </a:stretch>
        </p:blipFill>
        <p:spPr>
          <a:xfrm>
            <a:off x="7586804" y="1843924"/>
            <a:ext cx="4086445" cy="4052784"/>
          </a:xfrm>
          <a:prstGeom prst="rect">
            <a:avLst/>
          </a:prstGeom>
        </p:spPr>
      </p:pic>
    </p:spTree>
    <p:extLst>
      <p:ext uri="{BB962C8B-B14F-4D97-AF65-F5344CB8AC3E}">
        <p14:creationId xmlns:p14="http://schemas.microsoft.com/office/powerpoint/2010/main" val="3821542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8C27B9-076E-B968-88C3-4182FC9A44EE}"/>
              </a:ext>
            </a:extLst>
          </p:cNvPr>
          <p:cNvSpPr>
            <a:spLocks noGrp="1"/>
          </p:cNvSpPr>
          <p:nvPr>
            <p:ph type="title"/>
          </p:nvPr>
        </p:nvSpPr>
        <p:spPr>
          <a:xfrm>
            <a:off x="719721" y="291595"/>
            <a:ext cx="6583680" cy="1531357"/>
          </a:xfrm>
        </p:spPr>
        <p:txBody>
          <a:bodyPr/>
          <a:lstStyle/>
          <a:p>
            <a:r>
              <a:rPr lang="en-US" dirty="0"/>
              <a:t>Teaching</a:t>
            </a:r>
          </a:p>
        </p:txBody>
      </p:sp>
      <p:sp>
        <p:nvSpPr>
          <p:cNvPr id="3" name="Rezervirano mjesto sadržaja 2">
            <a:extLst>
              <a:ext uri="{FF2B5EF4-FFF2-40B4-BE49-F238E27FC236}">
                <a16:creationId xmlns:a16="http://schemas.microsoft.com/office/drawing/2014/main" id="{229DB6E6-4AC1-8454-1AB7-C6F13A6E2115}"/>
              </a:ext>
            </a:extLst>
          </p:cNvPr>
          <p:cNvSpPr>
            <a:spLocks noGrp="1"/>
          </p:cNvSpPr>
          <p:nvPr>
            <p:ph idx="1"/>
          </p:nvPr>
        </p:nvSpPr>
        <p:spPr>
          <a:xfrm>
            <a:off x="719721" y="2402019"/>
            <a:ext cx="3488485" cy="3861129"/>
          </a:xfrm>
        </p:spPr>
        <p:txBody>
          <a:bodyPr>
            <a:normAutofit/>
          </a:bodyPr>
          <a:lstStyle/>
          <a:p>
            <a:r>
              <a:rPr lang="en-US" dirty="0"/>
              <a:t>Inclusive teaching is less about creating different lessons and more about </a:t>
            </a:r>
            <a:r>
              <a:rPr lang="en-US" b="1" dirty="0"/>
              <a:t>increasing flexibility within one lesson.</a:t>
            </a:r>
          </a:p>
        </p:txBody>
      </p:sp>
      <p:sp>
        <p:nvSpPr>
          <p:cNvPr id="4" name="Rezervirano mjesto broja slajda 3">
            <a:extLst>
              <a:ext uri="{FF2B5EF4-FFF2-40B4-BE49-F238E27FC236}">
                <a16:creationId xmlns:a16="http://schemas.microsoft.com/office/drawing/2014/main" id="{84935E73-A3A3-9FD0-FB3F-AAAAC3991129}"/>
              </a:ext>
            </a:extLst>
          </p:cNvPr>
          <p:cNvSpPr>
            <a:spLocks noGrp="1"/>
          </p:cNvSpPr>
          <p:nvPr>
            <p:ph type="sldNum" sz="quarter" idx="10"/>
          </p:nvPr>
        </p:nvSpPr>
        <p:spPr/>
        <p:txBody>
          <a:bodyPr/>
          <a:lstStyle/>
          <a:p>
            <a:fld id="{48F63A3B-78C7-47BE-AE5E-E10140E04643}" type="slidenum">
              <a:rPr lang="en-US" smtClean="0"/>
              <a:pPr/>
              <a:t>4</a:t>
            </a:fld>
            <a:endParaRPr lang="en-US" dirty="0"/>
          </a:p>
        </p:txBody>
      </p:sp>
      <p:pic>
        <p:nvPicPr>
          <p:cNvPr id="5" name="Slika 4" descr="Inclusive Teaching | Bentley University">
            <a:extLst>
              <a:ext uri="{FF2B5EF4-FFF2-40B4-BE49-F238E27FC236}">
                <a16:creationId xmlns:a16="http://schemas.microsoft.com/office/drawing/2014/main" id="{5A7A7F2B-FDA6-4A98-00DD-645D37622DF7}"/>
              </a:ext>
            </a:extLst>
          </p:cNvPr>
          <p:cNvPicPr>
            <a:picLocks noChangeAspect="1"/>
          </p:cNvPicPr>
          <p:nvPr/>
        </p:nvPicPr>
        <p:blipFill>
          <a:blip r:embed="rId2"/>
          <a:stretch>
            <a:fillRect/>
          </a:stretch>
        </p:blipFill>
        <p:spPr>
          <a:xfrm>
            <a:off x="4648258" y="257359"/>
            <a:ext cx="7288103" cy="5154562"/>
          </a:xfrm>
          <a:prstGeom prst="rect">
            <a:avLst/>
          </a:prstGeom>
        </p:spPr>
      </p:pic>
    </p:spTree>
    <p:extLst>
      <p:ext uri="{BB962C8B-B14F-4D97-AF65-F5344CB8AC3E}">
        <p14:creationId xmlns:p14="http://schemas.microsoft.com/office/powerpoint/2010/main" val="641610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9565470-3A93-A4A4-EB3D-5277B79C8E61}"/>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FEA9F978-A7BE-E08A-8A29-83107F0F0D86}"/>
              </a:ext>
            </a:extLst>
          </p:cNvPr>
          <p:cNvSpPr>
            <a:spLocks noGrp="1"/>
          </p:cNvSpPr>
          <p:nvPr>
            <p:ph idx="1"/>
          </p:nvPr>
        </p:nvSpPr>
        <p:spPr/>
        <p:txBody>
          <a:bodyPr/>
          <a:lstStyle/>
          <a:p>
            <a:r>
              <a:rPr lang="hr-HR" b="1" dirty="0"/>
              <a:t>1. </a:t>
            </a:r>
            <a:r>
              <a:rPr lang="hr-HR" b="1" dirty="0" err="1"/>
              <a:t>What</a:t>
            </a:r>
            <a:r>
              <a:rPr lang="hr-HR" b="1" dirty="0"/>
              <a:t> </a:t>
            </a:r>
            <a:r>
              <a:rPr lang="hr-HR" b="1" dirty="0" err="1"/>
              <a:t>is</a:t>
            </a:r>
            <a:r>
              <a:rPr lang="hr-HR" b="1" dirty="0"/>
              <a:t> </a:t>
            </a:r>
            <a:r>
              <a:rPr lang="hr-HR" b="1" dirty="0" err="1"/>
              <a:t>the</a:t>
            </a:r>
            <a:r>
              <a:rPr lang="hr-HR" b="1" dirty="0"/>
              <a:t> role </a:t>
            </a:r>
            <a:r>
              <a:rPr lang="hr-HR" b="1" dirty="0" err="1"/>
              <a:t>of</a:t>
            </a:r>
            <a:r>
              <a:rPr lang="hr-HR" b="1" dirty="0"/>
              <a:t> a </a:t>
            </a:r>
            <a:r>
              <a:rPr lang="hr-HR" b="1" dirty="0" err="1"/>
              <a:t>teacher</a:t>
            </a:r>
            <a:r>
              <a:rPr lang="hr-HR" b="1" dirty="0"/>
              <a:t> </a:t>
            </a:r>
            <a:r>
              <a:rPr lang="hr-HR" b="1" dirty="0" err="1"/>
              <a:t>in</a:t>
            </a:r>
            <a:r>
              <a:rPr lang="hr-HR" b="1" dirty="0"/>
              <a:t> </a:t>
            </a:r>
            <a:r>
              <a:rPr lang="hr-HR" b="1" dirty="0" err="1"/>
              <a:t>an</a:t>
            </a:r>
            <a:r>
              <a:rPr lang="hr-HR" b="1" dirty="0"/>
              <a:t> </a:t>
            </a:r>
            <a:r>
              <a:rPr lang="hr-HR" b="1" dirty="0" err="1"/>
              <a:t>inclusive</a:t>
            </a:r>
            <a:r>
              <a:rPr lang="hr-HR" b="1" dirty="0"/>
              <a:t> </a:t>
            </a:r>
            <a:r>
              <a:rPr lang="hr-HR" b="1" dirty="0" err="1"/>
              <a:t>education</a:t>
            </a:r>
            <a:r>
              <a:rPr lang="hr-HR" b="1" dirty="0"/>
              <a:t>?</a:t>
            </a:r>
          </a:p>
          <a:p>
            <a:endParaRPr lang="hr-HR" b="1" dirty="0"/>
          </a:p>
          <a:p>
            <a:r>
              <a:rPr lang="hr-HR" b="1" dirty="0"/>
              <a:t>2. How do </a:t>
            </a:r>
            <a:r>
              <a:rPr lang="hr-HR" b="1" dirty="0" err="1"/>
              <a:t>teachers</a:t>
            </a:r>
            <a:r>
              <a:rPr lang="hr-HR" b="1" dirty="0"/>
              <a:t>’ </a:t>
            </a:r>
            <a:r>
              <a:rPr lang="hr-HR" b="1" dirty="0" err="1"/>
              <a:t>expectations</a:t>
            </a:r>
            <a:r>
              <a:rPr lang="hr-HR" b="1" dirty="0"/>
              <a:t> influence student </a:t>
            </a:r>
            <a:r>
              <a:rPr lang="hr-HR" b="1" dirty="0" err="1"/>
              <a:t>success</a:t>
            </a:r>
            <a:r>
              <a:rPr lang="hr-HR" b="1" dirty="0"/>
              <a:t>?</a:t>
            </a:r>
          </a:p>
          <a:p>
            <a:endParaRPr lang="en-US" dirty="0"/>
          </a:p>
        </p:txBody>
      </p:sp>
      <p:sp>
        <p:nvSpPr>
          <p:cNvPr id="4" name="Rezervirano mjesto broja slajda 3">
            <a:extLst>
              <a:ext uri="{FF2B5EF4-FFF2-40B4-BE49-F238E27FC236}">
                <a16:creationId xmlns:a16="http://schemas.microsoft.com/office/drawing/2014/main" id="{04352BEC-CF8B-52B6-AB2D-EF7E50D672BF}"/>
              </a:ext>
            </a:extLst>
          </p:cNvPr>
          <p:cNvSpPr>
            <a:spLocks noGrp="1"/>
          </p:cNvSpPr>
          <p:nvPr>
            <p:ph type="sldNum" sz="quarter" idx="10"/>
          </p:nvPr>
        </p:nvSpPr>
        <p:spPr/>
        <p:txBody>
          <a:bodyPr/>
          <a:lstStyle/>
          <a:p>
            <a:fld id="{48F63A3B-78C7-47BE-AE5E-E10140E04643}" type="slidenum">
              <a:rPr lang="en-US" smtClean="0"/>
              <a:pPr/>
              <a:t>5</a:t>
            </a:fld>
            <a:endParaRPr lang="en-US" dirty="0"/>
          </a:p>
        </p:txBody>
      </p:sp>
    </p:spTree>
    <p:extLst>
      <p:ext uri="{BB962C8B-B14F-4D97-AF65-F5344CB8AC3E}">
        <p14:creationId xmlns:p14="http://schemas.microsoft.com/office/powerpoint/2010/main" val="2777355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82646F6-83EB-839A-702F-AA1DF17E0E07}"/>
              </a:ext>
            </a:extLst>
          </p:cNvPr>
          <p:cNvSpPr>
            <a:spLocks noGrp="1"/>
          </p:cNvSpPr>
          <p:nvPr>
            <p:ph type="title"/>
          </p:nvPr>
        </p:nvSpPr>
        <p:spPr>
          <a:xfrm>
            <a:off x="765974" y="378849"/>
            <a:ext cx="6583680" cy="1531357"/>
          </a:xfrm>
        </p:spPr>
        <p:txBody>
          <a:bodyPr/>
          <a:lstStyle/>
          <a:p>
            <a:r>
              <a:rPr lang="en-US" dirty="0"/>
              <a:t>Special needs students</a:t>
            </a:r>
          </a:p>
        </p:txBody>
      </p:sp>
      <p:sp>
        <p:nvSpPr>
          <p:cNvPr id="3" name="Rezervirano mjesto sadržaja 2">
            <a:extLst>
              <a:ext uri="{FF2B5EF4-FFF2-40B4-BE49-F238E27FC236}">
                <a16:creationId xmlns:a16="http://schemas.microsoft.com/office/drawing/2014/main" id="{CDE1D26F-5E6E-E817-CE25-DE6B02B8CBCA}"/>
              </a:ext>
            </a:extLst>
          </p:cNvPr>
          <p:cNvSpPr>
            <a:spLocks noGrp="1"/>
          </p:cNvSpPr>
          <p:nvPr>
            <p:ph idx="1"/>
          </p:nvPr>
        </p:nvSpPr>
        <p:spPr>
          <a:xfrm>
            <a:off x="765974" y="2185711"/>
            <a:ext cx="7275871" cy="3207344"/>
          </a:xfrm>
        </p:spPr>
        <p:txBody>
          <a:bodyPr>
            <a:normAutofit lnSpcReduction="10000"/>
          </a:bodyPr>
          <a:lstStyle/>
          <a:p>
            <a:pPr marL="205740" indent="-204930">
              <a:spcBef>
                <a:spcPts val="389"/>
              </a:spcBef>
              <a:buClr>
                <a:srgbClr val="0BD0D9"/>
              </a:buClr>
              <a:buSzPct val="95000"/>
              <a:buFont typeface="Wingdings 2" charset="2"/>
              <a:buChar char=""/>
            </a:pPr>
            <a:r>
              <a:rPr lang="en-US" spc="-1" dirty="0">
                <a:solidFill>
                  <a:srgbClr val="000000"/>
                </a:solidFill>
                <a:latin typeface="Constantia"/>
                <a:ea typeface="DejaVu Sans"/>
              </a:rPr>
              <a:t>Gifted students- there is yet no official strategy or legislation for gifted students; just a framework</a:t>
            </a:r>
          </a:p>
          <a:p>
            <a:pPr marL="810">
              <a:spcBef>
                <a:spcPts val="389"/>
              </a:spcBef>
              <a:buClr>
                <a:srgbClr val="0BD0D9"/>
              </a:buClr>
              <a:buSzPct val="95000"/>
            </a:pPr>
            <a:endParaRPr lang="en-US" spc="-1" dirty="0">
              <a:latin typeface="Arial"/>
            </a:endParaRPr>
          </a:p>
          <a:p>
            <a:pPr marL="205740" indent="-204930">
              <a:spcBef>
                <a:spcPts val="389"/>
              </a:spcBef>
              <a:buClr>
                <a:srgbClr val="0BD0D9"/>
              </a:buClr>
              <a:buSzPct val="95000"/>
              <a:buFont typeface="Wingdings 2" charset="2"/>
              <a:buChar char=""/>
            </a:pPr>
            <a:r>
              <a:rPr lang="en-US" spc="-1" dirty="0">
                <a:solidFill>
                  <a:srgbClr val="000000"/>
                </a:solidFill>
                <a:latin typeface="Constantia"/>
                <a:ea typeface="DejaVu Sans"/>
              </a:rPr>
              <a:t>Students with disabilities (autism, dyslexia, dysgraphia, emotional problems, ADHD….)-</a:t>
            </a:r>
            <a:r>
              <a:rPr lang="hr-HR" spc="-1" dirty="0">
                <a:solidFill>
                  <a:srgbClr val="000000"/>
                </a:solidFill>
                <a:latin typeface="Constantia"/>
                <a:ea typeface="DejaVu Sans"/>
              </a:rPr>
              <a:t> </a:t>
            </a:r>
            <a:r>
              <a:rPr lang="en-US" spc="-1" dirty="0">
                <a:solidFill>
                  <a:srgbClr val="000000"/>
                </a:solidFill>
                <a:latin typeface="Constantia"/>
                <a:ea typeface="DejaVu Sans"/>
              </a:rPr>
              <a:t>Individualized and adapted </a:t>
            </a:r>
            <a:r>
              <a:rPr lang="en-US" spc="-1" dirty="0" err="1">
                <a:solidFill>
                  <a:srgbClr val="000000"/>
                </a:solidFill>
                <a:latin typeface="Constantia"/>
                <a:ea typeface="DejaVu Sans"/>
              </a:rPr>
              <a:t>programme</a:t>
            </a:r>
            <a:endParaRPr lang="en-US" spc="-1" dirty="0">
              <a:latin typeface="Arial"/>
            </a:endParaRPr>
          </a:p>
          <a:p>
            <a:endParaRPr lang="en-US" dirty="0"/>
          </a:p>
        </p:txBody>
      </p:sp>
      <p:sp>
        <p:nvSpPr>
          <p:cNvPr id="4" name="Rezervirano mjesto broja slajda 3">
            <a:extLst>
              <a:ext uri="{FF2B5EF4-FFF2-40B4-BE49-F238E27FC236}">
                <a16:creationId xmlns:a16="http://schemas.microsoft.com/office/drawing/2014/main" id="{3003E165-654C-8545-4CAE-60EFCC8BDE4C}"/>
              </a:ext>
            </a:extLst>
          </p:cNvPr>
          <p:cNvSpPr>
            <a:spLocks noGrp="1"/>
          </p:cNvSpPr>
          <p:nvPr>
            <p:ph type="sldNum" sz="quarter" idx="10"/>
          </p:nvPr>
        </p:nvSpPr>
        <p:spPr/>
        <p:txBody>
          <a:bodyPr/>
          <a:lstStyle/>
          <a:p>
            <a:fld id="{48F63A3B-78C7-47BE-AE5E-E10140E04643}" type="slidenum">
              <a:rPr lang="en-US" smtClean="0"/>
              <a:pPr/>
              <a:t>6</a:t>
            </a:fld>
            <a:endParaRPr lang="en-US" dirty="0"/>
          </a:p>
        </p:txBody>
      </p:sp>
    </p:spTree>
    <p:extLst>
      <p:ext uri="{BB962C8B-B14F-4D97-AF65-F5344CB8AC3E}">
        <p14:creationId xmlns:p14="http://schemas.microsoft.com/office/powerpoint/2010/main" val="202871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761B12B-D5B8-FE8A-5801-54880CE93578}"/>
              </a:ext>
            </a:extLst>
          </p:cNvPr>
          <p:cNvSpPr>
            <a:spLocks noGrp="1"/>
          </p:cNvSpPr>
          <p:nvPr>
            <p:ph type="title"/>
          </p:nvPr>
        </p:nvSpPr>
        <p:spPr>
          <a:xfrm>
            <a:off x="765974" y="163009"/>
            <a:ext cx="6583680" cy="1531357"/>
          </a:xfrm>
        </p:spPr>
        <p:txBody>
          <a:bodyPr/>
          <a:lstStyle/>
          <a:p>
            <a:r>
              <a:rPr lang="en-US" dirty="0"/>
              <a:t>Main categories of difficulties</a:t>
            </a:r>
          </a:p>
        </p:txBody>
      </p:sp>
      <p:sp>
        <p:nvSpPr>
          <p:cNvPr id="3" name="Rezervirano mjesto sadržaja 2">
            <a:extLst>
              <a:ext uri="{FF2B5EF4-FFF2-40B4-BE49-F238E27FC236}">
                <a16:creationId xmlns:a16="http://schemas.microsoft.com/office/drawing/2014/main" id="{BCBF5368-134F-2401-D8A6-5891448CAEBF}"/>
              </a:ext>
            </a:extLst>
          </p:cNvPr>
          <p:cNvSpPr>
            <a:spLocks noGrp="1"/>
          </p:cNvSpPr>
          <p:nvPr>
            <p:ph idx="1"/>
          </p:nvPr>
        </p:nvSpPr>
        <p:spPr>
          <a:xfrm>
            <a:off x="914400" y="1907459"/>
            <a:ext cx="6583680" cy="4532670"/>
          </a:xfrm>
        </p:spPr>
        <p:txBody>
          <a:bodyPr>
            <a:normAutofit fontScale="92500"/>
          </a:bodyPr>
          <a:lstStyle/>
          <a:p>
            <a:r>
              <a:rPr lang="en-US" b="1" dirty="0"/>
              <a:t>1. Learning difficulties or learning disabilities</a:t>
            </a:r>
          </a:p>
          <a:p>
            <a:r>
              <a:rPr lang="en-US" b="1" dirty="0"/>
              <a:t>2. Intellectual or cognitive disabilities</a:t>
            </a:r>
          </a:p>
          <a:p>
            <a:r>
              <a:rPr lang="hr-HR" b="1" dirty="0"/>
              <a:t>3. </a:t>
            </a:r>
            <a:r>
              <a:rPr lang="hr-HR" b="1" dirty="0" err="1"/>
              <a:t>Communication</a:t>
            </a:r>
            <a:r>
              <a:rPr lang="hr-HR" b="1" dirty="0"/>
              <a:t> </a:t>
            </a:r>
            <a:r>
              <a:rPr lang="hr-HR" b="1" dirty="0" err="1"/>
              <a:t>and</a:t>
            </a:r>
            <a:r>
              <a:rPr lang="hr-HR" b="1" dirty="0"/>
              <a:t> </a:t>
            </a:r>
            <a:r>
              <a:rPr lang="hr-HR" b="1" dirty="0" err="1"/>
              <a:t>language</a:t>
            </a:r>
            <a:r>
              <a:rPr lang="hr-HR" b="1" dirty="0"/>
              <a:t> </a:t>
            </a:r>
            <a:r>
              <a:rPr lang="hr-HR" b="1" dirty="0" err="1"/>
              <a:t>difficulties</a:t>
            </a:r>
            <a:endParaRPr lang="hr-HR" b="1" dirty="0"/>
          </a:p>
          <a:p>
            <a:r>
              <a:rPr lang="hr-HR" b="1" dirty="0"/>
              <a:t>4. </a:t>
            </a:r>
            <a:r>
              <a:rPr lang="hr-HR" b="1" dirty="0" err="1"/>
              <a:t>Autism</a:t>
            </a:r>
            <a:r>
              <a:rPr lang="hr-HR" b="1" dirty="0"/>
              <a:t> </a:t>
            </a:r>
            <a:r>
              <a:rPr lang="hr-HR" b="1" dirty="0" err="1"/>
              <a:t>spectrum</a:t>
            </a:r>
            <a:r>
              <a:rPr lang="hr-HR" b="1" dirty="0"/>
              <a:t> </a:t>
            </a:r>
            <a:r>
              <a:rPr lang="hr-HR" b="1" dirty="0" err="1"/>
              <a:t>conditions</a:t>
            </a:r>
            <a:endParaRPr lang="hr-HR" b="1" dirty="0"/>
          </a:p>
          <a:p>
            <a:r>
              <a:rPr lang="en-US" b="1" dirty="0"/>
              <a:t>5. Attention and behavioral difficulties</a:t>
            </a:r>
          </a:p>
          <a:p>
            <a:r>
              <a:rPr lang="en-US" b="1" dirty="0"/>
              <a:t>6. Emotional and mental health difficulties</a:t>
            </a:r>
            <a:endParaRPr lang="hr-HR" b="1" dirty="0"/>
          </a:p>
          <a:p>
            <a:r>
              <a:rPr lang="hr-HR" b="1" dirty="0"/>
              <a:t>7. </a:t>
            </a:r>
            <a:r>
              <a:rPr lang="hr-HR" b="1" dirty="0" err="1"/>
              <a:t>Sensory</a:t>
            </a:r>
            <a:r>
              <a:rPr lang="hr-HR" b="1" dirty="0"/>
              <a:t> </a:t>
            </a:r>
            <a:r>
              <a:rPr lang="hr-HR" b="1" dirty="0" err="1"/>
              <a:t>impairments</a:t>
            </a:r>
            <a:endParaRPr lang="hr-HR" b="1" dirty="0"/>
          </a:p>
          <a:p>
            <a:r>
              <a:rPr lang="en-US" b="1" dirty="0"/>
              <a:t>8. Physical disabilities or health conditions</a:t>
            </a:r>
          </a:p>
          <a:p>
            <a:r>
              <a:rPr lang="en-US" b="1" dirty="0"/>
              <a:t>9. Multiple or complex needs</a:t>
            </a:r>
          </a:p>
          <a:p>
            <a:endParaRPr lang="en-US" dirty="0"/>
          </a:p>
        </p:txBody>
      </p:sp>
      <p:sp>
        <p:nvSpPr>
          <p:cNvPr id="4" name="Rezervirano mjesto broja slajda 3">
            <a:extLst>
              <a:ext uri="{FF2B5EF4-FFF2-40B4-BE49-F238E27FC236}">
                <a16:creationId xmlns:a16="http://schemas.microsoft.com/office/drawing/2014/main" id="{A6B0B41B-14FA-8204-8EB0-A1C27A7105AA}"/>
              </a:ext>
            </a:extLst>
          </p:cNvPr>
          <p:cNvSpPr>
            <a:spLocks noGrp="1"/>
          </p:cNvSpPr>
          <p:nvPr>
            <p:ph type="sldNum" sz="quarter" idx="10"/>
          </p:nvPr>
        </p:nvSpPr>
        <p:spPr/>
        <p:txBody>
          <a:bodyPr/>
          <a:lstStyle/>
          <a:p>
            <a:fld id="{48F63A3B-78C7-47BE-AE5E-E10140E04643}" type="slidenum">
              <a:rPr lang="en-US" smtClean="0"/>
              <a:pPr/>
              <a:t>7</a:t>
            </a:fld>
            <a:endParaRPr lang="en-US" dirty="0"/>
          </a:p>
        </p:txBody>
      </p:sp>
    </p:spTree>
    <p:extLst>
      <p:ext uri="{BB962C8B-B14F-4D97-AF65-F5344CB8AC3E}">
        <p14:creationId xmlns:p14="http://schemas.microsoft.com/office/powerpoint/2010/main" val="2600357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735CA61-DAE8-D520-996E-19C9D8CC770A}"/>
              </a:ext>
            </a:extLst>
          </p:cNvPr>
          <p:cNvSpPr>
            <a:spLocks noGrp="1"/>
          </p:cNvSpPr>
          <p:nvPr>
            <p:ph type="title"/>
          </p:nvPr>
        </p:nvSpPr>
        <p:spPr/>
        <p:txBody>
          <a:bodyPr/>
          <a:lstStyle/>
          <a:p>
            <a:endParaRPr lang="en-US"/>
          </a:p>
        </p:txBody>
      </p:sp>
      <p:sp>
        <p:nvSpPr>
          <p:cNvPr id="3" name="Rezervirano mjesto sadržaja 2">
            <a:extLst>
              <a:ext uri="{FF2B5EF4-FFF2-40B4-BE49-F238E27FC236}">
                <a16:creationId xmlns:a16="http://schemas.microsoft.com/office/drawing/2014/main" id="{271B0FB5-5E10-86B7-7BF7-5A724560593B}"/>
              </a:ext>
            </a:extLst>
          </p:cNvPr>
          <p:cNvSpPr>
            <a:spLocks noGrp="1"/>
          </p:cNvSpPr>
          <p:nvPr>
            <p:ph idx="1"/>
          </p:nvPr>
        </p:nvSpPr>
        <p:spPr>
          <a:xfrm>
            <a:off x="914399" y="2834640"/>
            <a:ext cx="8569569" cy="3207344"/>
          </a:xfrm>
        </p:spPr>
        <p:txBody>
          <a:bodyPr>
            <a:normAutofit/>
          </a:bodyPr>
          <a:lstStyle/>
          <a:p>
            <a:r>
              <a:rPr lang="en-US" sz="3600" dirty="0"/>
              <a:t>Individualized vs. adapted </a:t>
            </a:r>
            <a:r>
              <a:rPr lang="en-US" sz="3600" dirty="0" err="1"/>
              <a:t>programme</a:t>
            </a:r>
            <a:endParaRPr lang="en-US" sz="3600" dirty="0"/>
          </a:p>
        </p:txBody>
      </p:sp>
      <p:sp>
        <p:nvSpPr>
          <p:cNvPr id="4" name="Rezervirano mjesto broja slajda 3">
            <a:extLst>
              <a:ext uri="{FF2B5EF4-FFF2-40B4-BE49-F238E27FC236}">
                <a16:creationId xmlns:a16="http://schemas.microsoft.com/office/drawing/2014/main" id="{66BCAB94-89E3-ED83-45BC-A031DAE789D3}"/>
              </a:ext>
            </a:extLst>
          </p:cNvPr>
          <p:cNvSpPr>
            <a:spLocks noGrp="1"/>
          </p:cNvSpPr>
          <p:nvPr>
            <p:ph type="sldNum" sz="quarter" idx="10"/>
          </p:nvPr>
        </p:nvSpPr>
        <p:spPr/>
        <p:txBody>
          <a:body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156357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ica 3">
            <a:extLst>
              <a:ext uri="{FF2B5EF4-FFF2-40B4-BE49-F238E27FC236}">
                <a16:creationId xmlns:a16="http://schemas.microsoft.com/office/drawing/2014/main" id="{C7CA9BA9-3A90-4FC5-872E-B6C75EF2CDC0}"/>
              </a:ext>
            </a:extLst>
          </p:cNvPr>
          <p:cNvGraphicFramePr>
            <a:graphicFrameLocks noGrp="1"/>
          </p:cNvGraphicFramePr>
          <p:nvPr>
            <p:extLst>
              <p:ext uri="{D42A27DB-BD31-4B8C-83A1-F6EECF244321}">
                <p14:modId xmlns:p14="http://schemas.microsoft.com/office/powerpoint/2010/main" val="1837850787"/>
              </p:ext>
            </p:extLst>
          </p:nvPr>
        </p:nvGraphicFramePr>
        <p:xfrm>
          <a:off x="1524000" y="83976"/>
          <a:ext cx="9144000" cy="6690048"/>
        </p:xfrm>
        <a:graphic>
          <a:graphicData uri="http://schemas.openxmlformats.org/drawingml/2006/table">
            <a:tbl>
              <a:tblPr/>
              <a:tblGrid>
                <a:gridCol w="4572000">
                  <a:extLst>
                    <a:ext uri="{9D8B030D-6E8A-4147-A177-3AD203B41FA5}">
                      <a16:colId xmlns:a16="http://schemas.microsoft.com/office/drawing/2014/main" val="3794170684"/>
                    </a:ext>
                  </a:extLst>
                </a:gridCol>
                <a:gridCol w="4572000">
                  <a:extLst>
                    <a:ext uri="{9D8B030D-6E8A-4147-A177-3AD203B41FA5}">
                      <a16:colId xmlns:a16="http://schemas.microsoft.com/office/drawing/2014/main" val="1952160690"/>
                    </a:ext>
                  </a:extLst>
                </a:gridCol>
              </a:tblGrid>
              <a:tr h="588554">
                <a:tc>
                  <a:txBody>
                    <a:bodyPr/>
                    <a:lstStyle/>
                    <a:p>
                      <a:r>
                        <a:rPr lang="hr-HR" sz="2400" b="1" dirty="0"/>
                        <a:t>INDIVIDUALIZATION</a:t>
                      </a:r>
                      <a:endParaRPr lang="hr-HR" sz="2400" dirty="0"/>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hr-HR" sz="2400" b="1" dirty="0"/>
                        <a:t>ADAPTED PROGRAMME</a:t>
                      </a:r>
                      <a:endParaRPr lang="hr-HR" sz="2400" dirty="0"/>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6785456"/>
                  </a:ext>
                </a:extLst>
              </a:tr>
              <a:tr h="646689">
                <a:tc>
                  <a:txBody>
                    <a:bodyPr/>
                    <a:lstStyle/>
                    <a:p>
                      <a:r>
                        <a:rPr lang="en-US" sz="1800" dirty="0">
                          <a:latin typeface="Constantia" panose="02030602050306030303" pitchFamily="18" charset="0"/>
                        </a:rPr>
                        <a:t>Used for </a:t>
                      </a:r>
                      <a:r>
                        <a:rPr lang="en-US" sz="1800" b="1" dirty="0">
                          <a:latin typeface="Constantia" panose="02030602050306030303" pitchFamily="18" charset="0"/>
                        </a:rPr>
                        <a:t>mild difficulties</a:t>
                      </a:r>
                      <a:r>
                        <a:rPr lang="en-US" sz="1800" dirty="0">
                          <a:latin typeface="Constantia" panose="02030602050306030303" pitchFamily="18" charset="0"/>
                        </a:rPr>
                        <a:t>; student follows the regular curriculum.</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b="1" dirty="0">
                          <a:latin typeface="Constantia" panose="02030602050306030303" pitchFamily="18" charset="0"/>
                        </a:rPr>
                        <a:t>moderate to severe difficulties</a:t>
                      </a:r>
                      <a:r>
                        <a:rPr lang="en-US" sz="1800" dirty="0">
                          <a:latin typeface="Constantia" panose="02030602050306030303" pitchFamily="18" charset="0"/>
                        </a:rPr>
                        <a:t>; curriculum content and outcomes are modified.</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407372983"/>
                  </a:ext>
                </a:extLst>
              </a:tr>
              <a:tr h="646689">
                <a:tc>
                  <a:txBody>
                    <a:bodyPr/>
                    <a:lstStyle/>
                    <a:p>
                      <a:r>
                        <a:rPr lang="en-US" sz="1800" dirty="0">
                          <a:solidFill>
                            <a:srgbClr val="C00000"/>
                          </a:solidFill>
                          <a:latin typeface="Constantia" panose="02030602050306030303" pitchFamily="18" charset="0"/>
                        </a:rPr>
                        <a:t>Only </a:t>
                      </a:r>
                      <a:r>
                        <a:rPr lang="en-US" sz="1800" b="1" dirty="0">
                          <a:solidFill>
                            <a:srgbClr val="C00000"/>
                          </a:solidFill>
                          <a:latin typeface="Constantia" panose="02030602050306030303" pitchFamily="18" charset="0"/>
                        </a:rPr>
                        <a:t>teaching methods, instructions, and assessment conditions</a:t>
                      </a:r>
                      <a:r>
                        <a:rPr lang="en-US" sz="1800" dirty="0">
                          <a:solidFill>
                            <a:srgbClr val="C00000"/>
                          </a:solidFill>
                          <a:latin typeface="Constantia" panose="02030602050306030303" pitchFamily="18" charset="0"/>
                        </a:rPr>
                        <a:t> are adapted.</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b="1" dirty="0">
                          <a:solidFill>
                            <a:srgbClr val="C00000"/>
                          </a:solidFill>
                          <a:latin typeface="Constantia" panose="02030602050306030303" pitchFamily="18" charset="0"/>
                        </a:rPr>
                        <a:t>Curriculum, scope, and outcomes</a:t>
                      </a:r>
                      <a:r>
                        <a:rPr lang="en-US" sz="1800" dirty="0">
                          <a:solidFill>
                            <a:srgbClr val="C00000"/>
                          </a:solidFill>
                          <a:latin typeface="Constantia" panose="02030602050306030303" pitchFamily="18" charset="0"/>
                        </a:rPr>
                        <a:t> are adapted or reduced</a:t>
                      </a:r>
                      <a:r>
                        <a:rPr lang="en-US" sz="1800" dirty="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943784740"/>
                  </a:ext>
                </a:extLst>
              </a:tr>
              <a:tr h="646689">
                <a:tc>
                  <a:txBody>
                    <a:bodyPr/>
                    <a:lstStyle/>
                    <a:p>
                      <a:r>
                        <a:rPr lang="en-US" sz="1800">
                          <a:latin typeface="Constantia" panose="02030602050306030303" pitchFamily="18" charset="0"/>
                        </a:rPr>
                        <a:t>Suitable for students with: </a:t>
                      </a:r>
                      <a:r>
                        <a:rPr lang="en-US" sz="1800" b="1">
                          <a:latin typeface="Constantia" panose="02030602050306030303" pitchFamily="18" charset="0"/>
                        </a:rPr>
                        <a:t>dyslexia, dysgraphia, dyscalculia</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a:latin typeface="Constantia" panose="02030602050306030303" pitchFamily="18" charset="0"/>
                        </a:rPr>
                        <a:t>Suitable for students with </a:t>
                      </a:r>
                      <a:r>
                        <a:rPr lang="en-US" sz="1800" b="1">
                          <a:latin typeface="Constantia" panose="02030602050306030303" pitchFamily="18" charset="0"/>
                        </a:rPr>
                        <a:t>intellectual disabilities</a:t>
                      </a:r>
                      <a:r>
                        <a:rPr lang="en-US" sz="1800">
                          <a:latin typeface="Constantia" panose="02030602050306030303" pitchFamily="18" charset="0"/>
                        </a:rPr>
                        <a:t> (mild, moderate, severe).</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180512220"/>
                  </a:ext>
                </a:extLst>
              </a:tr>
              <a:tr h="603139">
                <a:tc>
                  <a:txBody>
                    <a:bodyPr/>
                    <a:lstStyle/>
                    <a:p>
                      <a:r>
                        <a:rPr lang="en-US" sz="1800" dirty="0">
                          <a:latin typeface="Constantia" panose="02030602050306030303" pitchFamily="18" charset="0"/>
                        </a:rPr>
                        <a:t>Suitable for students with </a:t>
                      </a:r>
                      <a:r>
                        <a:rPr lang="en-US" sz="1800" b="1" dirty="0">
                          <a:latin typeface="Constantia" panose="02030602050306030303" pitchFamily="18" charset="0"/>
                        </a:rPr>
                        <a:t>ADHD / ADD</a:t>
                      </a:r>
                      <a:r>
                        <a:rPr lang="en-US" sz="1800" dirty="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a:latin typeface="Constantia" panose="02030602050306030303" pitchFamily="18" charset="0"/>
                        </a:rPr>
                        <a:t>Used for </a:t>
                      </a:r>
                      <a:r>
                        <a:rPr lang="en-US" sz="1800" b="1">
                          <a:latin typeface="Constantia" panose="02030602050306030303" pitchFamily="18" charset="0"/>
                        </a:rPr>
                        <a:t>autism with significant impairment</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788964065"/>
                  </a:ext>
                </a:extLst>
              </a:tr>
              <a:tr h="368393">
                <a:tc>
                  <a:txBody>
                    <a:bodyPr/>
                    <a:lstStyle/>
                    <a:p>
                      <a:r>
                        <a:rPr lang="en-US" sz="1800">
                          <a:latin typeface="Constantia" panose="02030602050306030303" pitchFamily="18" charset="0"/>
                        </a:rPr>
                        <a:t>For </a:t>
                      </a:r>
                      <a:r>
                        <a:rPr lang="en-US" sz="1800" b="1">
                          <a:latin typeface="Constantia" panose="02030602050306030303" pitchFamily="18" charset="0"/>
                        </a:rPr>
                        <a:t>mild emotional/social difficulties</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hr-HR" sz="1800">
                          <a:latin typeface="Constantia" panose="02030602050306030303" pitchFamily="18" charset="0"/>
                        </a:rPr>
                        <a:t>For </a:t>
                      </a:r>
                      <a:r>
                        <a:rPr lang="hr-HR" sz="1800" b="1">
                          <a:latin typeface="Constantia" panose="02030602050306030303" pitchFamily="18" charset="0"/>
                        </a:rPr>
                        <a:t>multiple disabilities</a:t>
                      </a:r>
                      <a:r>
                        <a:rPr lang="hr-HR"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40030932"/>
                  </a:ext>
                </a:extLst>
              </a:tr>
              <a:tr h="603139">
                <a:tc>
                  <a:txBody>
                    <a:bodyPr/>
                    <a:lstStyle/>
                    <a:p>
                      <a:r>
                        <a:rPr lang="hr-HR" sz="1800">
                          <a:latin typeface="Constantia" panose="02030602050306030303" pitchFamily="18" charset="0"/>
                        </a:rPr>
                        <a:t>For </a:t>
                      </a:r>
                      <a:r>
                        <a:rPr lang="hr-HR" sz="1800" b="1">
                          <a:latin typeface="Constantia" panose="02030602050306030303" pitchFamily="18" charset="0"/>
                        </a:rPr>
                        <a:t>gifted students</a:t>
                      </a:r>
                      <a:r>
                        <a:rPr lang="hr-HR" sz="1800">
                          <a:latin typeface="Constantia" panose="02030602050306030303" pitchFamily="18" charset="0"/>
                        </a:rPr>
                        <a:t> (enrichment, acceleration).</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hr-HR" sz="1800">
                          <a:latin typeface="Constantia" panose="02030602050306030303" pitchFamily="18" charset="0"/>
                        </a:rPr>
                        <a:t>For </a:t>
                      </a:r>
                      <a:r>
                        <a:rPr lang="hr-HR" sz="1800" b="1">
                          <a:latin typeface="Constantia" panose="02030602050306030303" pitchFamily="18" charset="0"/>
                        </a:rPr>
                        <a:t>significant speech-language impairments</a:t>
                      </a:r>
                      <a:r>
                        <a:rPr lang="hr-HR"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519059309"/>
                  </a:ext>
                </a:extLst>
              </a:tr>
              <a:tr h="646689">
                <a:tc>
                  <a:txBody>
                    <a:bodyPr/>
                    <a:lstStyle/>
                    <a:p>
                      <a:r>
                        <a:rPr lang="en-US" sz="1800">
                          <a:latin typeface="Constantia" panose="02030602050306030303" pitchFamily="18" charset="0"/>
                        </a:rPr>
                        <a:t>For students learning </a:t>
                      </a:r>
                      <a:r>
                        <a:rPr lang="en-US" sz="1800" b="1">
                          <a:latin typeface="Constantia" panose="02030602050306030303" pitchFamily="18" charset="0"/>
                        </a:rPr>
                        <a:t>Croatian as a second language</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dirty="0">
                          <a:latin typeface="Constantia" panose="02030602050306030303" pitchFamily="18" charset="0"/>
                        </a:rPr>
                        <a:t>For </a:t>
                      </a:r>
                      <a:r>
                        <a:rPr lang="en-US" sz="1800" b="1" dirty="0">
                          <a:latin typeface="Constantia" panose="02030602050306030303" pitchFamily="18" charset="0"/>
                        </a:rPr>
                        <a:t>visual or hearing impairments</a:t>
                      </a:r>
                      <a:r>
                        <a:rPr lang="en-US" sz="1800" dirty="0">
                          <a:latin typeface="Constantia" panose="02030602050306030303" pitchFamily="18" charset="0"/>
                        </a:rPr>
                        <a:t> requiring changed outcomes.</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391641534"/>
                  </a:ext>
                </a:extLst>
              </a:tr>
              <a:tr h="646689">
                <a:tc>
                  <a:txBody>
                    <a:bodyPr/>
                    <a:lstStyle/>
                    <a:p>
                      <a:r>
                        <a:rPr lang="en-US" sz="1800">
                          <a:latin typeface="Constantia" panose="02030602050306030303" pitchFamily="18" charset="0"/>
                        </a:rPr>
                        <a:t>For </a:t>
                      </a:r>
                      <a:r>
                        <a:rPr lang="en-US" sz="1800" b="1">
                          <a:latin typeface="Constantia" panose="02030602050306030303" pitchFamily="18" charset="0"/>
                        </a:rPr>
                        <a:t>temporary difficulties</a:t>
                      </a:r>
                      <a:r>
                        <a:rPr lang="en-US" sz="1800">
                          <a:latin typeface="Constantia" panose="02030602050306030303" pitchFamily="18" charset="0"/>
                        </a:rPr>
                        <a:t> (illness, absence).</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dirty="0">
                          <a:latin typeface="Constantia" panose="02030602050306030303" pitchFamily="18" charset="0"/>
                        </a:rPr>
                        <a:t>For </a:t>
                      </a:r>
                      <a:r>
                        <a:rPr lang="en-US" sz="1800" b="1" dirty="0">
                          <a:latin typeface="Constantia" panose="02030602050306030303" pitchFamily="18" charset="0"/>
                        </a:rPr>
                        <a:t>motor disabilities</a:t>
                      </a:r>
                      <a:r>
                        <a:rPr lang="en-US" sz="1800" dirty="0">
                          <a:latin typeface="Constantia" panose="02030602050306030303" pitchFamily="18" charset="0"/>
                        </a:rPr>
                        <a:t> affecting access to curriculum.</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3275622241"/>
                  </a:ext>
                </a:extLst>
              </a:tr>
              <a:tr h="646689">
                <a:tc>
                  <a:txBody>
                    <a:bodyPr/>
                    <a:lstStyle/>
                    <a:p>
                      <a:r>
                        <a:rPr lang="en-US" sz="1800">
                          <a:latin typeface="Constantia" panose="02030602050306030303" pitchFamily="18" charset="0"/>
                        </a:rPr>
                        <a:t>Student meets </a:t>
                      </a:r>
                      <a:r>
                        <a:rPr lang="en-US" sz="1800" b="1">
                          <a:latin typeface="Constantia" panose="02030602050306030303" pitchFamily="18" charset="0"/>
                        </a:rPr>
                        <a:t>regular educational outcomes</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a:latin typeface="Constantia" panose="02030602050306030303" pitchFamily="18" charset="0"/>
                        </a:rPr>
                        <a:t>Student follows </a:t>
                      </a:r>
                      <a:r>
                        <a:rPr lang="en-US" sz="1800" b="1">
                          <a:latin typeface="Constantia" panose="02030602050306030303" pitchFamily="18" charset="0"/>
                        </a:rPr>
                        <a:t>modified or alternative outcomes</a:t>
                      </a:r>
                      <a:r>
                        <a:rPr lang="en-US" sz="1800">
                          <a:latin typeface="Constantia" panose="02030602050306030303" pitchFamily="18" charset="0"/>
                        </a:rPr>
                        <a:t>.</a:t>
                      </a: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991341917"/>
                  </a:ext>
                </a:extLst>
              </a:tr>
              <a:tr h="646689">
                <a:tc>
                  <a:txBody>
                    <a:bodyPr/>
                    <a:lstStyle/>
                    <a:p>
                      <a:endParaRPr lang="en-US" sz="1800" dirty="0">
                        <a:latin typeface="Constantia" panose="02030602050306030303" pitchFamily="18" charset="0"/>
                      </a:endParaRP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hr-HR" sz="1800" dirty="0" err="1">
                          <a:latin typeface="Constantia" panose="02030602050306030303" pitchFamily="18" charset="0"/>
                        </a:rPr>
                        <a:t>Requires</a:t>
                      </a:r>
                      <a:r>
                        <a:rPr lang="hr-HR" sz="1800" dirty="0">
                          <a:latin typeface="Constantia" panose="02030602050306030303" pitchFamily="18" charset="0"/>
                        </a:rPr>
                        <a:t> </a:t>
                      </a:r>
                      <a:r>
                        <a:rPr lang="hr-HR" sz="1800" b="1" dirty="0" err="1">
                          <a:latin typeface="Constantia" panose="02030602050306030303" pitchFamily="18" charset="0"/>
                        </a:rPr>
                        <a:t>formal</a:t>
                      </a:r>
                      <a:r>
                        <a:rPr lang="hr-HR" sz="1800" b="1" dirty="0">
                          <a:latin typeface="Constantia" panose="02030602050306030303" pitchFamily="18" charset="0"/>
                        </a:rPr>
                        <a:t> </a:t>
                      </a:r>
                      <a:r>
                        <a:rPr lang="hr-HR" sz="1800" b="1" dirty="0" err="1">
                          <a:latin typeface="Constantia" panose="02030602050306030303" pitchFamily="18" charset="0"/>
                        </a:rPr>
                        <a:t>administrative</a:t>
                      </a:r>
                      <a:r>
                        <a:rPr lang="hr-HR" sz="1800" b="1" dirty="0">
                          <a:latin typeface="Constantia" panose="02030602050306030303" pitchFamily="18" charset="0"/>
                        </a:rPr>
                        <a:t> </a:t>
                      </a:r>
                      <a:r>
                        <a:rPr lang="hr-HR" sz="1800" b="1" dirty="0" err="1">
                          <a:latin typeface="Constantia" panose="02030602050306030303" pitchFamily="18" charset="0"/>
                        </a:rPr>
                        <a:t>decision</a:t>
                      </a:r>
                      <a:r>
                        <a:rPr lang="hr-HR" sz="1800" b="1" dirty="0">
                          <a:latin typeface="Constantia" panose="02030602050306030303" pitchFamily="18" charset="0"/>
                        </a:rPr>
                        <a:t> </a:t>
                      </a:r>
                      <a:endParaRPr lang="hr-HR" sz="1800" dirty="0">
                        <a:latin typeface="Constantia" panose="02030602050306030303" pitchFamily="18" charset="0"/>
                      </a:endParaRPr>
                    </a:p>
                  </a:txBody>
                  <a:tcPr marL="48105" marR="48105" marT="24053" marB="24053"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228537123"/>
                  </a:ext>
                </a:extLst>
              </a:tr>
            </a:tbl>
          </a:graphicData>
        </a:graphic>
      </p:graphicFrame>
    </p:spTree>
    <p:extLst>
      <p:ext uri="{BB962C8B-B14F-4D97-AF65-F5344CB8AC3E}">
        <p14:creationId xmlns:p14="http://schemas.microsoft.com/office/powerpoint/2010/main" val="822448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E1732E2-FA1D-4DD2-95BB-311DF229BAED}"/>
              </a:ext>
            </a:extLst>
          </p:cNvPr>
          <p:cNvSpPr>
            <a:spLocks noGrp="1"/>
          </p:cNvSpPr>
          <p:nvPr>
            <p:ph type="title"/>
          </p:nvPr>
        </p:nvSpPr>
        <p:spPr>
          <a:xfrm>
            <a:off x="1833585" y="404941"/>
            <a:ext cx="7850790" cy="1370790"/>
          </a:xfrm>
        </p:spPr>
        <p:txBody>
          <a:bodyPr/>
          <a:lstStyle/>
          <a:p>
            <a:r>
              <a:rPr lang="hr-HR" dirty="0"/>
              <a:t>In </a:t>
            </a:r>
            <a:r>
              <a:rPr lang="hr-HR" dirty="0" err="1"/>
              <a:t>practice</a:t>
            </a:r>
            <a:endParaRPr lang="hr-HR" dirty="0"/>
          </a:p>
        </p:txBody>
      </p:sp>
      <p:graphicFrame>
        <p:nvGraphicFramePr>
          <p:cNvPr id="4" name="Tablica 3">
            <a:extLst>
              <a:ext uri="{FF2B5EF4-FFF2-40B4-BE49-F238E27FC236}">
                <a16:creationId xmlns:a16="http://schemas.microsoft.com/office/drawing/2014/main" id="{E8846D11-8393-4161-8871-EA53EA00C19A}"/>
              </a:ext>
            </a:extLst>
          </p:cNvPr>
          <p:cNvGraphicFramePr>
            <a:graphicFrameLocks noGrp="1"/>
          </p:cNvGraphicFramePr>
          <p:nvPr/>
        </p:nvGraphicFramePr>
        <p:xfrm>
          <a:off x="1524000" y="1575483"/>
          <a:ext cx="9144000" cy="4860082"/>
        </p:xfrm>
        <a:graphic>
          <a:graphicData uri="http://schemas.openxmlformats.org/drawingml/2006/table">
            <a:tbl>
              <a:tblPr/>
              <a:tblGrid>
                <a:gridCol w="4572000">
                  <a:extLst>
                    <a:ext uri="{9D8B030D-6E8A-4147-A177-3AD203B41FA5}">
                      <a16:colId xmlns:a16="http://schemas.microsoft.com/office/drawing/2014/main" val="4027848748"/>
                    </a:ext>
                  </a:extLst>
                </a:gridCol>
                <a:gridCol w="4572000">
                  <a:extLst>
                    <a:ext uri="{9D8B030D-6E8A-4147-A177-3AD203B41FA5}">
                      <a16:colId xmlns:a16="http://schemas.microsoft.com/office/drawing/2014/main" val="1021545804"/>
                    </a:ext>
                  </a:extLst>
                </a:gridCol>
              </a:tblGrid>
              <a:tr h="1051080">
                <a:tc>
                  <a:txBody>
                    <a:bodyPr/>
                    <a:lstStyle/>
                    <a:p>
                      <a:r>
                        <a:rPr lang="en-US" sz="1800" b="1">
                          <a:latin typeface="Constantia" panose="02030602050306030303" pitchFamily="18" charset="0"/>
                        </a:rPr>
                        <a:t>Individualization – Examples for a Student With Dyslexia</a:t>
                      </a:r>
                      <a:endParaRPr lang="en-US" sz="1800">
                        <a:latin typeface="Constantia" panose="02030602050306030303" pitchFamily="18" charset="0"/>
                      </a:endParaRPr>
                    </a:p>
                  </a:txBody>
                  <a:tcPr marL="68580" marR="68580" marT="34290" marB="3429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b="1" dirty="0">
                          <a:latin typeface="Constantia" panose="02030602050306030303" pitchFamily="18" charset="0"/>
                        </a:rPr>
                        <a:t>Adapted </a:t>
                      </a:r>
                      <a:r>
                        <a:rPr lang="en-US" sz="1800" b="1" dirty="0" err="1">
                          <a:latin typeface="Constantia" panose="02030602050306030303" pitchFamily="18" charset="0"/>
                        </a:rPr>
                        <a:t>Programme</a:t>
                      </a:r>
                      <a:r>
                        <a:rPr lang="en-US" sz="1800" b="1" dirty="0">
                          <a:latin typeface="Constantia" panose="02030602050306030303" pitchFamily="18" charset="0"/>
                        </a:rPr>
                        <a:t> – Examples for a Student With Multiple Disabilities</a:t>
                      </a:r>
                      <a:endParaRPr lang="en-US" sz="1800" dirty="0">
                        <a:latin typeface="Constantia" panose="02030602050306030303" pitchFamily="18" charset="0"/>
                      </a:endParaRPr>
                    </a:p>
                  </a:txBody>
                  <a:tcPr marL="68580" marR="68580" marT="34290" marB="3429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659300854"/>
                  </a:ext>
                </a:extLst>
              </a:tr>
              <a:tr h="3809002">
                <a:tc>
                  <a:txBody>
                    <a:bodyPr/>
                    <a:lstStyle/>
                    <a:p>
                      <a:r>
                        <a:rPr lang="en-US" sz="1800" dirty="0">
                          <a:latin typeface="Constantia" panose="02030602050306030303" pitchFamily="18" charset="0"/>
                        </a:rPr>
                        <a:t>• Provide </a:t>
                      </a:r>
                      <a:r>
                        <a:rPr lang="en-US" sz="1800" u="sng" dirty="0">
                          <a:latin typeface="Constantia" panose="02030602050306030303" pitchFamily="18" charset="0"/>
                        </a:rPr>
                        <a:t>texts in enlarged font </a:t>
                      </a:r>
                      <a:r>
                        <a:rPr lang="en-US" sz="1800" dirty="0">
                          <a:latin typeface="Constantia" panose="02030602050306030303" pitchFamily="18" charset="0"/>
                        </a:rPr>
                        <a:t>with increased spacing and allow extra time for reading.</a:t>
                      </a:r>
                      <a:endParaRPr lang="hr-HR" sz="1800" dirty="0">
                        <a:latin typeface="Constantia" panose="02030602050306030303" pitchFamily="18" charset="0"/>
                      </a:endParaRPr>
                    </a:p>
                    <a:p>
                      <a:r>
                        <a:rPr lang="en-US" sz="1800" dirty="0">
                          <a:latin typeface="Constantia" panose="02030602050306030303" pitchFamily="18" charset="0"/>
                        </a:rPr>
                        <a:t> </a:t>
                      </a:r>
                      <a:endParaRPr lang="hr-HR" sz="1800" dirty="0">
                        <a:latin typeface="Constantia" panose="02030602050306030303" pitchFamily="18" charset="0"/>
                      </a:endParaRPr>
                    </a:p>
                    <a:p>
                      <a:r>
                        <a:rPr lang="en-US" sz="1800" dirty="0">
                          <a:latin typeface="Constantia" panose="02030602050306030303" pitchFamily="18" charset="0"/>
                        </a:rPr>
                        <a:t>• Allow </a:t>
                      </a:r>
                      <a:r>
                        <a:rPr lang="en-US" sz="1800" u="sng" dirty="0">
                          <a:latin typeface="Constantia" panose="02030602050306030303" pitchFamily="18" charset="0"/>
                        </a:rPr>
                        <a:t>oral answers </a:t>
                      </a:r>
                      <a:r>
                        <a:rPr lang="en-US" sz="1800" dirty="0">
                          <a:latin typeface="Constantia" panose="02030602050306030303" pitchFamily="18" charset="0"/>
                        </a:rPr>
                        <a:t>instead of written ones and reduce visual clutter on worksheets. </a:t>
                      </a:r>
                      <a:endParaRPr lang="hr-HR" sz="1800" dirty="0">
                        <a:latin typeface="Constantia" panose="02030602050306030303" pitchFamily="18" charset="0"/>
                      </a:endParaRPr>
                    </a:p>
                    <a:p>
                      <a:endParaRPr lang="hr-HR" sz="1800" dirty="0">
                        <a:latin typeface="Constantia" panose="02030602050306030303" pitchFamily="18" charset="0"/>
                      </a:endParaRPr>
                    </a:p>
                    <a:p>
                      <a:r>
                        <a:rPr lang="en-US" sz="1800" dirty="0">
                          <a:latin typeface="Constantia" panose="02030602050306030303" pitchFamily="18" charset="0"/>
                        </a:rPr>
                        <a:t>• Use </a:t>
                      </a:r>
                      <a:r>
                        <a:rPr lang="en-US" sz="1800" u="sng" dirty="0">
                          <a:latin typeface="Constantia" panose="02030602050306030303" pitchFamily="18" charset="0"/>
                        </a:rPr>
                        <a:t>multisensory reading strategies </a:t>
                      </a:r>
                      <a:r>
                        <a:rPr lang="en-US" sz="1800" dirty="0">
                          <a:latin typeface="Constantia" panose="02030602050306030303" pitchFamily="18" charset="0"/>
                        </a:rPr>
                        <a:t>(</a:t>
                      </a:r>
                      <a:r>
                        <a:rPr lang="en-US" sz="1800" dirty="0" err="1">
                          <a:latin typeface="Constantia" panose="02030602050306030303" pitchFamily="18" charset="0"/>
                        </a:rPr>
                        <a:t>colour</a:t>
                      </a:r>
                      <a:r>
                        <a:rPr lang="en-US" sz="1800" dirty="0">
                          <a:latin typeface="Constantia" panose="02030602050306030303" pitchFamily="18" charset="0"/>
                        </a:rPr>
                        <a:t> overlays, reading ruler, audiobooks).</a:t>
                      </a:r>
                    </a:p>
                  </a:txBody>
                  <a:tcPr marL="68580" marR="68580" marT="34290" marB="3429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r>
                        <a:rPr lang="en-US" sz="1800" dirty="0">
                          <a:latin typeface="Constantia" panose="02030602050306030303" pitchFamily="18" charset="0"/>
                        </a:rPr>
                        <a:t>• </a:t>
                      </a:r>
                      <a:r>
                        <a:rPr lang="en-US" sz="1800" u="sng" dirty="0">
                          <a:latin typeface="Constantia" panose="02030602050306030303" pitchFamily="18" charset="0"/>
                        </a:rPr>
                        <a:t>Reduce curriculum outcomes </a:t>
                      </a:r>
                      <a:r>
                        <a:rPr lang="en-US" sz="1800" dirty="0">
                          <a:latin typeface="Constantia" panose="02030602050306030303" pitchFamily="18" charset="0"/>
                        </a:rPr>
                        <a:t>to focus on functional skills appropriate to cognitive level. </a:t>
                      </a:r>
                      <a:endParaRPr lang="hr-HR" sz="1800" dirty="0">
                        <a:latin typeface="Constantia" panose="02030602050306030303" pitchFamily="18" charset="0"/>
                      </a:endParaRPr>
                    </a:p>
                    <a:p>
                      <a:endParaRPr lang="hr-HR" sz="1800" dirty="0">
                        <a:latin typeface="Constantia" panose="02030602050306030303" pitchFamily="18" charset="0"/>
                      </a:endParaRPr>
                    </a:p>
                    <a:p>
                      <a:r>
                        <a:rPr lang="en-US" sz="1800" dirty="0">
                          <a:latin typeface="Constantia" panose="02030602050306030303" pitchFamily="18" charset="0"/>
                        </a:rPr>
                        <a:t>• </a:t>
                      </a:r>
                      <a:r>
                        <a:rPr lang="en-US" sz="1800" u="sng" dirty="0">
                          <a:latin typeface="Constantia" panose="02030602050306030303" pitchFamily="18" charset="0"/>
                        </a:rPr>
                        <a:t>Replace abstract tasks with concrete</a:t>
                      </a:r>
                      <a:r>
                        <a:rPr lang="en-US" sz="1800" dirty="0">
                          <a:latin typeface="Constantia" panose="02030602050306030303" pitchFamily="18" charset="0"/>
                        </a:rPr>
                        <a:t>, hands-on learning supported by visual schedules and symbols. </a:t>
                      </a:r>
                      <a:endParaRPr lang="hr-HR" sz="1800" dirty="0">
                        <a:latin typeface="Constantia" panose="02030602050306030303" pitchFamily="18" charset="0"/>
                      </a:endParaRPr>
                    </a:p>
                    <a:p>
                      <a:endParaRPr lang="hr-HR" sz="1800" dirty="0">
                        <a:latin typeface="Constantia" panose="02030602050306030303" pitchFamily="18" charset="0"/>
                      </a:endParaRPr>
                    </a:p>
                    <a:p>
                      <a:r>
                        <a:rPr lang="en-US" sz="1800" dirty="0">
                          <a:latin typeface="Constantia" panose="02030602050306030303" pitchFamily="18" charset="0"/>
                        </a:rPr>
                        <a:t>• Assess through observation and </a:t>
                      </a:r>
                      <a:r>
                        <a:rPr lang="en-US" sz="1800" u="sng" dirty="0">
                          <a:latin typeface="Constantia" panose="02030602050306030303" pitchFamily="18" charset="0"/>
                        </a:rPr>
                        <a:t>simple practical demonstrations </a:t>
                      </a:r>
                      <a:r>
                        <a:rPr lang="en-US" sz="1800" dirty="0">
                          <a:latin typeface="Constantia" panose="02030602050306030303" pitchFamily="18" charset="0"/>
                        </a:rPr>
                        <a:t>instead of written tests.</a:t>
                      </a:r>
                    </a:p>
                  </a:txBody>
                  <a:tcPr marL="68580" marR="68580" marT="34290" marB="34290" anchor="ctr">
                    <a:lnL>
                      <a:noFill/>
                    </a:lnL>
                    <a:lnR>
                      <a:noFill/>
                    </a:lnR>
                    <a:lnT>
                      <a:noFill/>
                    </a:lnT>
                    <a:lnB>
                      <a:noFill/>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42471550"/>
                  </a:ext>
                </a:extLst>
              </a:tr>
            </a:tbl>
          </a:graphicData>
        </a:graphic>
      </p:graphicFrame>
    </p:spTree>
    <p:extLst>
      <p:ext uri="{BB962C8B-B14F-4D97-AF65-F5344CB8AC3E}">
        <p14:creationId xmlns:p14="http://schemas.microsoft.com/office/powerpoint/2010/main" val="3472346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DF2120E-6FD7-7693-9AD3-BB3D9B3EC841}"/>
              </a:ext>
            </a:extLst>
          </p:cNvPr>
          <p:cNvSpPr>
            <a:spLocks noGrp="1"/>
          </p:cNvSpPr>
          <p:nvPr>
            <p:ph type="title"/>
          </p:nvPr>
        </p:nvSpPr>
        <p:spPr>
          <a:xfrm>
            <a:off x="0" y="2086965"/>
            <a:ext cx="3013587" cy="1362057"/>
          </a:xfrm>
        </p:spPr>
        <p:txBody>
          <a:bodyPr/>
          <a:lstStyle/>
          <a:p>
            <a:r>
              <a:rPr lang="en-US" dirty="0"/>
              <a:t>How would you do it?</a:t>
            </a:r>
          </a:p>
        </p:txBody>
      </p:sp>
      <p:sp>
        <p:nvSpPr>
          <p:cNvPr id="4" name="Rezervirano mjesto broja slajda 3">
            <a:extLst>
              <a:ext uri="{FF2B5EF4-FFF2-40B4-BE49-F238E27FC236}">
                <a16:creationId xmlns:a16="http://schemas.microsoft.com/office/drawing/2014/main" id="{F9A2F8DA-9C0C-AA49-A3FA-0B80E8A0298F}"/>
              </a:ext>
            </a:extLst>
          </p:cNvPr>
          <p:cNvSpPr>
            <a:spLocks noGrp="1"/>
          </p:cNvSpPr>
          <p:nvPr>
            <p:ph type="sldNum" sz="quarter" idx="12"/>
          </p:nvPr>
        </p:nvSpPr>
        <p:spPr/>
        <p:txBody>
          <a:bodyPr/>
          <a:lstStyle/>
          <a:p>
            <a:fld id="{C1FF6DA9-008F-8B48-92A6-B652298478BF}" type="slidenum">
              <a:rPr lang="en-US" smtClean="0"/>
              <a:t>11</a:t>
            </a:fld>
            <a:endParaRPr lang="en-US"/>
          </a:p>
        </p:txBody>
      </p:sp>
      <p:pic>
        <p:nvPicPr>
          <p:cNvPr id="16" name="Rezervirano mjesto sadržaja 15">
            <a:extLst>
              <a:ext uri="{FF2B5EF4-FFF2-40B4-BE49-F238E27FC236}">
                <a16:creationId xmlns:a16="http://schemas.microsoft.com/office/drawing/2014/main" id="{5A377348-97FF-EC2D-7380-6A28905A7CDF}"/>
              </a:ext>
            </a:extLst>
          </p:cNvPr>
          <p:cNvPicPr>
            <a:picLocks noGrp="1" noChangeAspect="1"/>
          </p:cNvPicPr>
          <p:nvPr>
            <p:ph idx="1"/>
          </p:nvPr>
        </p:nvPicPr>
        <p:blipFill>
          <a:blip r:embed="rId2"/>
          <a:stretch>
            <a:fillRect/>
          </a:stretch>
        </p:blipFill>
        <p:spPr>
          <a:xfrm>
            <a:off x="2872154" y="4854"/>
            <a:ext cx="9318217" cy="6853146"/>
          </a:xfrm>
          <a:prstGeom prst="rect">
            <a:avLst/>
          </a:prstGeom>
        </p:spPr>
      </p:pic>
    </p:spTree>
    <p:extLst>
      <p:ext uri="{BB962C8B-B14F-4D97-AF65-F5344CB8AC3E}">
        <p14:creationId xmlns:p14="http://schemas.microsoft.com/office/powerpoint/2010/main" val="1313777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792BF58-5783-4C28-B49B-8869C9CDE28D}"/>
              </a:ext>
            </a:extLst>
          </p:cNvPr>
          <p:cNvSpPr>
            <a:spLocks noGrp="1"/>
          </p:cNvSpPr>
          <p:nvPr>
            <p:ph type="title"/>
          </p:nvPr>
        </p:nvSpPr>
        <p:spPr>
          <a:xfrm>
            <a:off x="0" y="1307690"/>
            <a:ext cx="4468359" cy="3178467"/>
          </a:xfrm>
        </p:spPr>
        <p:txBody>
          <a:bodyPr>
            <a:normAutofit/>
          </a:bodyPr>
          <a:lstStyle/>
          <a:p>
            <a:r>
              <a:rPr lang="hr-HR" sz="4000" dirty="0" err="1"/>
              <a:t>Dyslexia</a:t>
            </a:r>
            <a:br>
              <a:rPr lang="hr-HR" sz="4000" dirty="0"/>
            </a:br>
            <a:r>
              <a:rPr lang="hr-HR" sz="4000" dirty="0"/>
              <a:t>&amp;</a:t>
            </a:r>
            <a:br>
              <a:rPr lang="hr-HR" sz="4000" dirty="0"/>
            </a:br>
            <a:r>
              <a:rPr lang="hr-HR" sz="4000" dirty="0" err="1"/>
              <a:t>Dysgraphia</a:t>
            </a:r>
            <a:endParaRPr lang="hr-HR" sz="4000" dirty="0"/>
          </a:p>
        </p:txBody>
      </p:sp>
      <p:sp>
        <p:nvSpPr>
          <p:cNvPr id="4" name="Rectangle 1">
            <a:extLst>
              <a:ext uri="{FF2B5EF4-FFF2-40B4-BE49-F238E27FC236}">
                <a16:creationId xmlns:a16="http://schemas.microsoft.com/office/drawing/2014/main" id="{56000EB1-B2AF-4246-BEE5-676C828CC133}"/>
              </a:ext>
            </a:extLst>
          </p:cNvPr>
          <p:cNvSpPr>
            <a:spLocks noGrp="1" noChangeArrowheads="1"/>
          </p:cNvSpPr>
          <p:nvPr>
            <p:ph idx="1"/>
          </p:nvPr>
        </p:nvSpPr>
        <p:spPr bwMode="auto">
          <a:xfrm>
            <a:off x="4425951" y="1114021"/>
            <a:ext cx="6485686" cy="4620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audiobooks</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text</a:t>
            </a:r>
            <a:r>
              <a:rPr lang="sr-Latn-RS" altLang="sr-Latn-RS" sz="1800" dirty="0">
                <a:solidFill>
                  <a:schemeClr val="tx1"/>
                </a:solidFill>
              </a:rPr>
              <a:t>-to-</a:t>
            </a:r>
            <a:r>
              <a:rPr lang="sr-Latn-RS" altLang="sr-Latn-RS" sz="1800" dirty="0" err="1">
                <a:solidFill>
                  <a:schemeClr val="tx1"/>
                </a:solidFill>
              </a:rPr>
              <a:t>speech</a:t>
            </a:r>
            <a:r>
              <a:rPr lang="sr-Latn-RS" altLang="sr-Latn-RS" sz="1800" dirty="0">
                <a:solidFill>
                  <a:schemeClr val="tx1"/>
                </a:solidFill>
              </a:rPr>
              <a:t> </a:t>
            </a:r>
            <a:r>
              <a:rPr lang="sr-Latn-RS" altLang="sr-Latn-RS" sz="1800" dirty="0" err="1">
                <a:solidFill>
                  <a:schemeClr val="tx1"/>
                </a:solidFill>
              </a:rPr>
              <a:t>tools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b="1" u="sng" dirty="0" err="1">
                <a:solidFill>
                  <a:schemeClr val="tx1"/>
                </a:solidFill>
              </a:rPr>
              <a:t>oral</a:t>
            </a:r>
            <a:r>
              <a:rPr lang="sr-Latn-RS" altLang="sr-Latn-RS" sz="1800" b="1" u="sng" dirty="0">
                <a:solidFill>
                  <a:schemeClr val="tx1"/>
                </a:solidFill>
              </a:rPr>
              <a:t> </a:t>
            </a:r>
            <a:r>
              <a:rPr lang="sr-Latn-RS" altLang="sr-Latn-RS" sz="1800" b="1" u="sng" dirty="0" err="1">
                <a:solidFill>
                  <a:schemeClr val="tx1"/>
                </a:solidFill>
              </a:rPr>
              <a:t>instead</a:t>
            </a:r>
            <a:r>
              <a:rPr lang="sr-Latn-RS" altLang="sr-Latn-RS" sz="1800" b="1" u="sng" dirty="0">
                <a:solidFill>
                  <a:schemeClr val="tx1"/>
                </a:solidFill>
              </a:rPr>
              <a:t> </a:t>
            </a:r>
            <a:r>
              <a:rPr lang="sr-Latn-RS" altLang="sr-Latn-RS" sz="1800" b="1" u="sng" dirty="0" err="1">
                <a:solidFill>
                  <a:schemeClr val="tx1"/>
                </a:solidFill>
              </a:rPr>
              <a:t>of</a:t>
            </a:r>
            <a:r>
              <a:rPr lang="sr-Latn-RS" altLang="sr-Latn-RS" sz="1800" b="1" u="sng" dirty="0">
                <a:solidFill>
                  <a:schemeClr val="tx1"/>
                </a:solidFill>
              </a:rPr>
              <a:t> </a:t>
            </a:r>
            <a:r>
              <a:rPr lang="sr-Latn-RS" altLang="sr-Latn-RS" sz="1800" b="1" u="sng" dirty="0" err="1">
                <a:solidFill>
                  <a:schemeClr val="tx1"/>
                </a:solidFill>
              </a:rPr>
              <a:t>written</a:t>
            </a:r>
            <a:r>
              <a:rPr lang="sr-Latn-RS" altLang="sr-Latn-RS" sz="1800" b="1" u="sng" dirty="0">
                <a:solidFill>
                  <a:schemeClr val="tx1"/>
                </a:solidFill>
              </a:rPr>
              <a:t> </a:t>
            </a:r>
            <a:r>
              <a:rPr lang="sr-Latn-RS" altLang="sr-Latn-RS" sz="1800" dirty="0" err="1">
                <a:solidFill>
                  <a:schemeClr val="tx1"/>
                </a:solidFill>
              </a:rPr>
              <a:t>assessment</a:t>
            </a:r>
            <a:r>
              <a:rPr lang="sr-Latn-RS" altLang="sr-Latn-RS" sz="1800" dirty="0">
                <a:solidFill>
                  <a:schemeClr val="tx1"/>
                </a:solidFill>
              </a:rPr>
              <a:t> </a:t>
            </a:r>
            <a:r>
              <a:rPr lang="sr-Latn-RS" altLang="sr-Latn-RS" sz="1800" dirty="0" err="1">
                <a:solidFill>
                  <a:schemeClr val="tx1"/>
                </a:solidFill>
              </a:rPr>
              <a:t>when</a:t>
            </a:r>
            <a:r>
              <a:rPr lang="sr-Latn-RS" altLang="sr-Latn-RS" sz="1800" dirty="0">
                <a:solidFill>
                  <a:schemeClr val="tx1"/>
                </a:solidFill>
              </a:rPr>
              <a:t> </a:t>
            </a:r>
            <a:r>
              <a:rPr lang="sr-Latn-RS" altLang="sr-Latn-RS" sz="1800" dirty="0" err="1">
                <a:solidFill>
                  <a:schemeClr val="tx1"/>
                </a:solidFill>
              </a:rPr>
              <a:t>appropriate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larger</a:t>
            </a:r>
            <a:r>
              <a:rPr lang="sr-Latn-RS" altLang="sr-Latn-RS" sz="1800" b="1" u="sng" dirty="0">
                <a:solidFill>
                  <a:schemeClr val="tx1"/>
                </a:solidFill>
              </a:rPr>
              <a:t> </a:t>
            </a:r>
            <a:r>
              <a:rPr lang="sr-Latn-RS" altLang="sr-Latn-RS" sz="1800" b="1" u="sng" dirty="0" err="1">
                <a:solidFill>
                  <a:schemeClr val="tx1"/>
                </a:solidFill>
              </a:rPr>
              <a:t>fonts</a:t>
            </a:r>
            <a:r>
              <a:rPr lang="sr-Latn-RS" altLang="sr-Latn-RS" sz="1800" b="1" u="sng"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increased</a:t>
            </a:r>
            <a:r>
              <a:rPr lang="sr-Latn-RS" altLang="sr-Latn-RS" sz="1800" dirty="0">
                <a:solidFill>
                  <a:schemeClr val="tx1"/>
                </a:solidFill>
              </a:rPr>
              <a:t> </a:t>
            </a:r>
            <a:r>
              <a:rPr lang="sr-Latn-RS" altLang="sr-Latn-RS" sz="1800" dirty="0" err="1">
                <a:solidFill>
                  <a:schemeClr val="tx1"/>
                </a:solidFill>
              </a:rPr>
              <a:t>spacing</a:t>
            </a:r>
            <a:r>
              <a:rPr lang="sr-Latn-RS" altLang="sr-Latn-RS" sz="1800" dirty="0">
                <a:solidFill>
                  <a:schemeClr val="tx1"/>
                </a:solidFill>
              </a:rPr>
              <a:t> </a:t>
            </a:r>
            <a:r>
              <a:rPr lang="sr-Latn-RS" altLang="sr-Latn-RS" sz="1800" dirty="0" err="1">
                <a:solidFill>
                  <a:schemeClr val="tx1"/>
                </a:solidFill>
              </a:rPr>
              <a:t>between</a:t>
            </a:r>
            <a:r>
              <a:rPr lang="sr-Latn-RS" altLang="sr-Latn-RS" sz="1800" dirty="0">
                <a:solidFill>
                  <a:schemeClr val="tx1"/>
                </a:solidFill>
              </a:rPr>
              <a:t> </a:t>
            </a:r>
            <a:r>
              <a:rPr lang="sr-Latn-RS" altLang="sr-Latn-RS" sz="1800" dirty="0" err="1">
                <a:solidFill>
                  <a:schemeClr val="tx1"/>
                </a:solidFill>
              </a:rPr>
              <a:t>lines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Highlight</a:t>
            </a:r>
            <a:r>
              <a:rPr lang="sr-Latn-RS" altLang="sr-Latn-RS" sz="1800" dirty="0">
                <a:solidFill>
                  <a:schemeClr val="tx1"/>
                </a:solidFill>
              </a:rPr>
              <a:t> </a:t>
            </a:r>
            <a:r>
              <a:rPr lang="sr-Latn-RS" altLang="sr-Latn-RS" sz="1800" dirty="0" err="1">
                <a:solidFill>
                  <a:schemeClr val="tx1"/>
                </a:solidFill>
              </a:rPr>
              <a:t>key</a:t>
            </a:r>
            <a:r>
              <a:rPr lang="sr-Latn-RS" altLang="sr-Latn-RS" sz="1800" dirty="0">
                <a:solidFill>
                  <a:schemeClr val="tx1"/>
                </a:solidFill>
              </a:rPr>
              <a:t> </a:t>
            </a:r>
            <a:r>
              <a:rPr lang="sr-Latn-RS" altLang="sr-Latn-RS" sz="1800" dirty="0" err="1">
                <a:solidFill>
                  <a:schemeClr val="tx1"/>
                </a:solidFill>
              </a:rPr>
              <a:t>words</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instructions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Break</a:t>
            </a:r>
            <a:r>
              <a:rPr lang="sr-Latn-RS" altLang="sr-Latn-RS" sz="1800" dirty="0">
                <a:solidFill>
                  <a:schemeClr val="tx1"/>
                </a:solidFill>
              </a:rPr>
              <a:t> </a:t>
            </a:r>
            <a:r>
              <a:rPr lang="sr-Latn-RS" altLang="sr-Latn-RS" sz="1800" dirty="0" err="1">
                <a:solidFill>
                  <a:schemeClr val="tx1"/>
                </a:solidFill>
              </a:rPr>
              <a:t>reading</a:t>
            </a:r>
            <a:r>
              <a:rPr lang="sr-Latn-RS" altLang="sr-Latn-RS" sz="1800" dirty="0">
                <a:solidFill>
                  <a:schemeClr val="tx1"/>
                </a:solidFill>
              </a:rPr>
              <a:t> </a:t>
            </a:r>
            <a:r>
              <a:rPr lang="sr-Latn-RS" altLang="sr-Latn-RS" sz="1800" dirty="0" err="1">
                <a:solidFill>
                  <a:schemeClr val="tx1"/>
                </a:solidFill>
              </a:rPr>
              <a:t>tasks</a:t>
            </a:r>
            <a:r>
              <a:rPr lang="sr-Latn-RS" altLang="sr-Latn-RS" sz="1800" dirty="0">
                <a:solidFill>
                  <a:schemeClr val="tx1"/>
                </a:solidFill>
              </a:rPr>
              <a:t> </a:t>
            </a:r>
            <a:r>
              <a:rPr lang="sr-Latn-RS" altLang="sr-Latn-RS" sz="1800" dirty="0" err="1">
                <a:solidFill>
                  <a:schemeClr val="tx1"/>
                </a:solidFill>
              </a:rPr>
              <a:t>into</a:t>
            </a:r>
            <a:r>
              <a:rPr lang="sr-Latn-RS" altLang="sr-Latn-RS" sz="1800" dirty="0">
                <a:solidFill>
                  <a:schemeClr val="tx1"/>
                </a:solidFill>
              </a:rPr>
              <a:t> </a:t>
            </a:r>
            <a:r>
              <a:rPr lang="sr-Latn-RS" altLang="sr-Latn-RS" sz="1800" b="1" u="sng" dirty="0" err="1">
                <a:solidFill>
                  <a:schemeClr val="tx1"/>
                </a:solidFill>
              </a:rPr>
              <a:t>smaller</a:t>
            </a:r>
            <a:r>
              <a:rPr lang="sr-Latn-RS" altLang="sr-Latn-RS" sz="1800" b="1" u="sng" dirty="0">
                <a:solidFill>
                  <a:schemeClr val="tx1"/>
                </a:solidFill>
              </a:rPr>
              <a:t> </a:t>
            </a:r>
            <a:r>
              <a:rPr lang="sr-Latn-RS" altLang="sr-Latn-RS" sz="1800" b="1" u="sng" dirty="0" err="1">
                <a:solidFill>
                  <a:schemeClr val="tx1"/>
                </a:solidFill>
              </a:rPr>
              <a:t>sections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Give</a:t>
            </a:r>
            <a:r>
              <a:rPr lang="sr-Latn-RS" altLang="sr-Latn-RS" sz="1800" b="1" u="sng" dirty="0">
                <a:solidFill>
                  <a:schemeClr val="tx1"/>
                </a:solidFill>
              </a:rPr>
              <a:t> </a:t>
            </a:r>
            <a:r>
              <a:rPr lang="sr-Latn-RS" altLang="sr-Latn-RS" sz="1800" b="1" u="sng" dirty="0" err="1">
                <a:solidFill>
                  <a:schemeClr val="tx1"/>
                </a:solidFill>
              </a:rPr>
              <a:t>extra</a:t>
            </a:r>
            <a:r>
              <a:rPr lang="sr-Latn-RS" altLang="sr-Latn-RS" sz="1800" b="1" u="sng" dirty="0">
                <a:solidFill>
                  <a:schemeClr val="tx1"/>
                </a:solidFill>
              </a:rPr>
              <a:t> time </a:t>
            </a:r>
            <a:r>
              <a:rPr lang="sr-Latn-RS" altLang="sr-Latn-RS" sz="1800" dirty="0" err="1">
                <a:solidFill>
                  <a:schemeClr val="tx1"/>
                </a:solidFill>
              </a:rPr>
              <a:t>during</a:t>
            </a:r>
            <a:r>
              <a:rPr lang="sr-Latn-RS" altLang="sr-Latn-RS" sz="1800" dirty="0">
                <a:solidFill>
                  <a:schemeClr val="tx1"/>
                </a:solidFill>
              </a:rPr>
              <a:t> </a:t>
            </a:r>
            <a:r>
              <a:rPr lang="sr-Latn-RS" altLang="sr-Latn-RS" sz="1800" dirty="0" err="1">
                <a:solidFill>
                  <a:schemeClr val="tx1"/>
                </a:solidFill>
              </a:rPr>
              <a:t>tests</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assignments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multisensory</a:t>
            </a:r>
            <a:r>
              <a:rPr lang="sr-Latn-RS" altLang="sr-Latn-RS" sz="1800" dirty="0">
                <a:solidFill>
                  <a:schemeClr val="tx1"/>
                </a:solidFill>
              </a:rPr>
              <a:t> </a:t>
            </a:r>
            <a:r>
              <a:rPr lang="sr-Latn-RS" altLang="sr-Latn-RS" sz="1800" dirty="0" err="1">
                <a:solidFill>
                  <a:schemeClr val="tx1"/>
                </a:solidFill>
              </a:rPr>
              <a:t>teaching</a:t>
            </a:r>
            <a:r>
              <a:rPr lang="sr-Latn-RS" altLang="sr-Latn-RS" sz="1800" dirty="0">
                <a:solidFill>
                  <a:schemeClr val="tx1"/>
                </a:solidFill>
              </a:rPr>
              <a:t> </a:t>
            </a:r>
            <a:r>
              <a:rPr lang="sr-Latn-RS" altLang="sr-Latn-RS" sz="1800" dirty="0" err="1">
                <a:solidFill>
                  <a:schemeClr val="tx1"/>
                </a:solidFill>
              </a:rPr>
              <a:t>methods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Reduce</a:t>
            </a:r>
            <a:r>
              <a:rPr lang="sr-Latn-RS" altLang="sr-Latn-RS" sz="1800" dirty="0">
                <a:solidFill>
                  <a:schemeClr val="tx1"/>
                </a:solidFill>
              </a:rPr>
              <a:t> </a:t>
            </a:r>
            <a:r>
              <a:rPr lang="sr-Latn-RS" altLang="sr-Latn-RS" sz="1800" dirty="0" err="1">
                <a:solidFill>
                  <a:schemeClr val="tx1"/>
                </a:solidFill>
              </a:rPr>
              <a:t>copying</a:t>
            </a:r>
            <a:r>
              <a:rPr lang="sr-Latn-RS" altLang="sr-Latn-RS" sz="1800" dirty="0">
                <a:solidFill>
                  <a:schemeClr val="tx1"/>
                </a:solidFill>
              </a:rPr>
              <a:t> from </a:t>
            </a:r>
            <a:r>
              <a:rPr lang="sr-Latn-RS" altLang="sr-Latn-RS" sz="1800" dirty="0" err="1">
                <a:solidFill>
                  <a:schemeClr val="tx1"/>
                </a:solidFill>
              </a:rPr>
              <a:t>the</a:t>
            </a:r>
            <a:r>
              <a:rPr lang="sr-Latn-RS" altLang="sr-Latn-RS" sz="1800" dirty="0">
                <a:solidFill>
                  <a:schemeClr val="tx1"/>
                </a:solidFill>
              </a:rPr>
              <a:t> </a:t>
            </a:r>
            <a:r>
              <a:rPr lang="sr-Latn-RS" altLang="sr-Latn-RS" sz="1800" dirty="0" err="1">
                <a:solidFill>
                  <a:schemeClr val="tx1"/>
                </a:solidFill>
              </a:rPr>
              <a:t>board</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guided</a:t>
            </a:r>
            <a:r>
              <a:rPr lang="sr-Latn-RS" altLang="sr-Latn-RS" sz="1800" dirty="0">
                <a:solidFill>
                  <a:schemeClr val="tx1"/>
                </a:solidFill>
              </a:rPr>
              <a:t> notes </a:t>
            </a:r>
            <a:r>
              <a:rPr lang="sr-Latn-RS" altLang="sr-Latn-RS" sz="1800" dirty="0" err="1">
                <a:solidFill>
                  <a:schemeClr val="tx1"/>
                </a:solidFill>
              </a:rPr>
              <a:t>or</a:t>
            </a:r>
            <a:r>
              <a:rPr lang="sr-Latn-RS" altLang="sr-Latn-RS" sz="1800" dirty="0">
                <a:solidFill>
                  <a:schemeClr val="tx1"/>
                </a:solidFill>
              </a:rPr>
              <a:t> </a:t>
            </a:r>
            <a:r>
              <a:rPr lang="sr-Latn-RS" altLang="sr-Latn-RS" sz="1800" b="1" u="sng" dirty="0" err="1">
                <a:solidFill>
                  <a:schemeClr val="tx1"/>
                </a:solidFill>
              </a:rPr>
              <a:t>lesson</a:t>
            </a:r>
            <a:r>
              <a:rPr lang="sr-Latn-RS" altLang="sr-Latn-RS" sz="1800" b="1" u="sng" dirty="0">
                <a:solidFill>
                  <a:schemeClr val="tx1"/>
                </a:solidFill>
              </a:rPr>
              <a:t> </a:t>
            </a:r>
            <a:r>
              <a:rPr lang="sr-Latn-RS" altLang="sr-Latn-RS" sz="1800" b="1" u="sng" dirty="0" err="1">
                <a:solidFill>
                  <a:schemeClr val="tx1"/>
                </a:solidFill>
              </a:rPr>
              <a:t>summaries</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Focus</a:t>
            </a:r>
            <a:r>
              <a:rPr lang="sr-Latn-RS" altLang="sr-Latn-RS" sz="1800" dirty="0">
                <a:solidFill>
                  <a:schemeClr val="tx1"/>
                </a:solidFill>
              </a:rPr>
              <a:t> </a:t>
            </a:r>
            <a:r>
              <a:rPr lang="sr-Latn-RS" altLang="sr-Latn-RS" sz="1800" b="1" u="sng" dirty="0" err="1">
                <a:solidFill>
                  <a:schemeClr val="tx1"/>
                </a:solidFill>
              </a:rPr>
              <a:t>grading</a:t>
            </a:r>
            <a:r>
              <a:rPr lang="sr-Latn-RS" altLang="sr-Latn-RS" sz="1800" b="1" u="sng" dirty="0">
                <a:solidFill>
                  <a:schemeClr val="tx1"/>
                </a:solidFill>
              </a:rPr>
              <a:t> on </a:t>
            </a:r>
            <a:r>
              <a:rPr lang="sr-Latn-RS" altLang="sr-Latn-RS" sz="1800" b="1" u="sng" dirty="0" err="1">
                <a:solidFill>
                  <a:schemeClr val="tx1"/>
                </a:solidFill>
              </a:rPr>
              <a:t>understanding</a:t>
            </a:r>
            <a:r>
              <a:rPr lang="sr-Latn-RS" altLang="sr-Latn-RS" sz="1800" b="1" u="sng" dirty="0">
                <a:solidFill>
                  <a:schemeClr val="tx1"/>
                </a:solidFill>
              </a:rPr>
              <a:t> </a:t>
            </a:r>
            <a:r>
              <a:rPr lang="sr-Latn-RS" altLang="sr-Latn-RS" sz="1800" dirty="0" err="1">
                <a:solidFill>
                  <a:schemeClr val="tx1"/>
                </a:solidFill>
              </a:rPr>
              <a:t>rather</a:t>
            </a:r>
            <a:r>
              <a:rPr lang="sr-Latn-RS" altLang="sr-Latn-RS" sz="1800" dirty="0">
                <a:solidFill>
                  <a:schemeClr val="tx1"/>
                </a:solidFill>
              </a:rPr>
              <a:t> </a:t>
            </a:r>
            <a:r>
              <a:rPr lang="sr-Latn-RS" altLang="sr-Latn-RS" sz="1800" dirty="0" err="1">
                <a:solidFill>
                  <a:schemeClr val="tx1"/>
                </a:solidFill>
              </a:rPr>
              <a:t>than</a:t>
            </a:r>
            <a:r>
              <a:rPr lang="sr-Latn-RS" altLang="sr-Latn-RS" sz="1800" dirty="0">
                <a:solidFill>
                  <a:schemeClr val="tx1"/>
                </a:solidFill>
              </a:rPr>
              <a:t> </a:t>
            </a:r>
            <a:r>
              <a:rPr lang="sr-Latn-RS" altLang="sr-Latn-RS" sz="1800" dirty="0" err="1">
                <a:solidFill>
                  <a:schemeClr val="tx1"/>
                </a:solidFill>
              </a:rPr>
              <a:t>spelling</a:t>
            </a:r>
            <a:r>
              <a:rPr lang="sr-Latn-RS" altLang="sr-Latn-RS" sz="1800" dirty="0">
                <a:solidFill>
                  <a:schemeClr val="tx1"/>
                </a:solidFill>
              </a:rPr>
              <a:t> </a:t>
            </a:r>
            <a:r>
              <a:rPr lang="sr-Latn-RS" altLang="sr-Latn-RS" sz="1800" dirty="0" err="1">
                <a:solidFill>
                  <a:schemeClr val="tx1"/>
                </a:solidFill>
              </a:rPr>
              <a:t>errors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b="1" u="sng" dirty="0" err="1">
                <a:solidFill>
                  <a:schemeClr val="tx1"/>
                </a:solidFill>
              </a:rPr>
              <a:t>project-based</a:t>
            </a:r>
            <a:r>
              <a:rPr lang="sr-Latn-RS" altLang="sr-Latn-RS" sz="1800" b="1" u="sng" dirty="0">
                <a:solidFill>
                  <a:schemeClr val="tx1"/>
                </a:solidFill>
              </a:rPr>
              <a:t> </a:t>
            </a:r>
            <a:r>
              <a:rPr lang="sr-Latn-RS" altLang="sr-Latn-RS" sz="1800" b="1" u="sng" dirty="0" err="1">
                <a:solidFill>
                  <a:schemeClr val="tx1"/>
                </a:solidFill>
              </a:rPr>
              <a:t>or</a:t>
            </a:r>
            <a:r>
              <a:rPr lang="sr-Latn-RS" altLang="sr-Latn-RS" sz="1800" b="1" u="sng" dirty="0">
                <a:solidFill>
                  <a:schemeClr val="tx1"/>
                </a:solidFill>
              </a:rPr>
              <a:t> </a:t>
            </a:r>
            <a:r>
              <a:rPr lang="sr-Latn-RS" altLang="sr-Latn-RS" sz="1800" b="1" u="sng" dirty="0" err="1">
                <a:solidFill>
                  <a:schemeClr val="tx1"/>
                </a:solidFill>
              </a:rPr>
              <a:t>visual</a:t>
            </a:r>
            <a:r>
              <a:rPr lang="sr-Latn-RS" altLang="sr-Latn-RS" sz="1800" b="1" u="sng" dirty="0">
                <a:solidFill>
                  <a:schemeClr val="tx1"/>
                </a:solidFill>
              </a:rPr>
              <a:t> </a:t>
            </a:r>
            <a:r>
              <a:rPr lang="sr-Latn-RS" altLang="sr-Latn-RS" sz="1800" b="1" u="sng" dirty="0" err="1">
                <a:solidFill>
                  <a:schemeClr val="tx1"/>
                </a:solidFill>
              </a:rPr>
              <a:t>assessment</a:t>
            </a:r>
            <a:r>
              <a:rPr lang="sr-Latn-RS" altLang="sr-Latn-RS" sz="1800" dirty="0">
                <a:solidFill>
                  <a:schemeClr val="tx1"/>
                </a:solidFill>
              </a:rPr>
              <a:t>.</a:t>
            </a:r>
          </a:p>
        </p:txBody>
      </p:sp>
    </p:spTree>
    <p:extLst>
      <p:ext uri="{BB962C8B-B14F-4D97-AF65-F5344CB8AC3E}">
        <p14:creationId xmlns:p14="http://schemas.microsoft.com/office/powerpoint/2010/main" val="1067017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B370B8B-0030-4321-9FFE-8DDA30E835B9}"/>
              </a:ext>
            </a:extLst>
          </p:cNvPr>
          <p:cNvSpPr>
            <a:spLocks noGrp="1"/>
          </p:cNvSpPr>
          <p:nvPr>
            <p:ph type="title"/>
          </p:nvPr>
        </p:nvSpPr>
        <p:spPr>
          <a:xfrm>
            <a:off x="54340" y="2963443"/>
            <a:ext cx="5553358" cy="1362057"/>
          </a:xfrm>
        </p:spPr>
        <p:txBody>
          <a:bodyPr/>
          <a:lstStyle/>
          <a:p>
            <a:r>
              <a:rPr lang="en-US" dirty="0"/>
              <a:t>ADHD </a:t>
            </a:r>
            <a:br>
              <a:rPr lang="en-US" dirty="0"/>
            </a:br>
            <a:r>
              <a:rPr lang="en-US" sz="3200" dirty="0"/>
              <a:t>(Attention Deficit Hyperactivity Disorder</a:t>
            </a:r>
            <a:r>
              <a:rPr lang="en-US" dirty="0"/>
              <a:t>)</a:t>
            </a:r>
            <a:endParaRPr lang="hr-HR" dirty="0"/>
          </a:p>
        </p:txBody>
      </p:sp>
      <p:sp>
        <p:nvSpPr>
          <p:cNvPr id="4" name="Rectangle 1">
            <a:extLst>
              <a:ext uri="{FF2B5EF4-FFF2-40B4-BE49-F238E27FC236}">
                <a16:creationId xmlns:a16="http://schemas.microsoft.com/office/drawing/2014/main" id="{82D0E584-62C0-474F-BDDC-316A36C5785B}"/>
              </a:ext>
            </a:extLst>
          </p:cNvPr>
          <p:cNvSpPr>
            <a:spLocks noGrp="1" noChangeArrowheads="1"/>
          </p:cNvSpPr>
          <p:nvPr>
            <p:ph idx="1"/>
          </p:nvPr>
        </p:nvSpPr>
        <p:spPr bwMode="auto">
          <a:xfrm>
            <a:off x="5607698" y="1412548"/>
            <a:ext cx="5856283" cy="420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short</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clear</a:t>
            </a:r>
            <a:r>
              <a:rPr lang="sr-Latn-RS" altLang="sr-Latn-RS" sz="1800" b="1" u="sng" dirty="0">
                <a:solidFill>
                  <a:schemeClr val="tx1"/>
                </a:solidFill>
              </a:rPr>
              <a:t> </a:t>
            </a:r>
            <a:r>
              <a:rPr lang="sr-Latn-RS" altLang="sr-Latn-RS" sz="1800" b="1" u="sng" dirty="0" err="1">
                <a:solidFill>
                  <a:schemeClr val="tx1"/>
                </a:solidFill>
              </a:rPr>
              <a:t>instructions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Break</a:t>
            </a:r>
            <a:r>
              <a:rPr lang="sr-Latn-RS" altLang="sr-Latn-RS" sz="1800" dirty="0">
                <a:solidFill>
                  <a:schemeClr val="tx1"/>
                </a:solidFill>
              </a:rPr>
              <a:t> </a:t>
            </a:r>
            <a:r>
              <a:rPr lang="sr-Latn-RS" altLang="sr-Latn-RS" sz="1800" dirty="0" err="1">
                <a:solidFill>
                  <a:schemeClr val="tx1"/>
                </a:solidFill>
              </a:rPr>
              <a:t>tasks</a:t>
            </a:r>
            <a:r>
              <a:rPr lang="sr-Latn-RS" altLang="sr-Latn-RS" sz="1800" dirty="0">
                <a:solidFill>
                  <a:schemeClr val="tx1"/>
                </a:solidFill>
              </a:rPr>
              <a:t> </a:t>
            </a:r>
            <a:r>
              <a:rPr lang="sr-Latn-RS" altLang="sr-Latn-RS" sz="1800" dirty="0" err="1">
                <a:solidFill>
                  <a:schemeClr val="tx1"/>
                </a:solidFill>
              </a:rPr>
              <a:t>into</a:t>
            </a:r>
            <a:r>
              <a:rPr lang="sr-Latn-RS" altLang="sr-Latn-RS" sz="1800" dirty="0">
                <a:solidFill>
                  <a:schemeClr val="tx1"/>
                </a:solidFill>
              </a:rPr>
              <a:t> </a:t>
            </a:r>
            <a:r>
              <a:rPr lang="sr-Latn-RS" altLang="sr-Latn-RS" sz="1800" dirty="0" err="1">
                <a:solidFill>
                  <a:schemeClr val="tx1"/>
                </a:solidFill>
              </a:rPr>
              <a:t>smaller</a:t>
            </a:r>
            <a:r>
              <a:rPr lang="sr-Latn-RS" altLang="sr-Latn-RS" sz="1800" dirty="0">
                <a:solidFill>
                  <a:schemeClr val="tx1"/>
                </a:solidFill>
              </a:rPr>
              <a:t> </a:t>
            </a:r>
            <a:r>
              <a:rPr lang="sr-Latn-RS" altLang="sr-Latn-RS" sz="1800" dirty="0" err="1">
                <a:solidFill>
                  <a:schemeClr val="tx1"/>
                </a:solidFill>
              </a:rPr>
              <a:t>parts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Include</a:t>
            </a:r>
            <a:r>
              <a:rPr lang="sr-Latn-RS" altLang="sr-Latn-RS" sz="1800" dirty="0">
                <a:solidFill>
                  <a:schemeClr val="tx1"/>
                </a:solidFill>
              </a:rPr>
              <a:t> </a:t>
            </a:r>
            <a:r>
              <a:rPr lang="sr-Latn-RS" altLang="sr-Latn-RS" sz="1800" b="1" u="sng" dirty="0" err="1">
                <a:solidFill>
                  <a:schemeClr val="tx1"/>
                </a:solidFill>
              </a:rPr>
              <a:t>movement</a:t>
            </a:r>
            <a:r>
              <a:rPr lang="sr-Latn-RS" altLang="sr-Latn-RS" sz="1800" b="1" u="sng" dirty="0">
                <a:solidFill>
                  <a:schemeClr val="tx1"/>
                </a:solidFill>
              </a:rPr>
              <a:t> </a:t>
            </a:r>
            <a:r>
              <a:rPr lang="sr-Latn-RS" altLang="sr-Latn-RS" sz="1800" b="1" u="sng" dirty="0" err="1">
                <a:solidFill>
                  <a:schemeClr val="tx1"/>
                </a:solidFill>
              </a:rPr>
              <a:t>breaks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visual</a:t>
            </a:r>
            <a:r>
              <a:rPr lang="sr-Latn-RS" altLang="sr-Latn-RS" sz="1800" dirty="0">
                <a:solidFill>
                  <a:schemeClr val="tx1"/>
                </a:solidFill>
              </a:rPr>
              <a:t> </a:t>
            </a:r>
            <a:r>
              <a:rPr lang="sr-Latn-RS" altLang="sr-Latn-RS" sz="1800" b="1" u="sng" dirty="0" err="1">
                <a:solidFill>
                  <a:schemeClr val="tx1"/>
                </a:solidFill>
              </a:rPr>
              <a:t>schedules</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timers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frequent</a:t>
            </a:r>
            <a:r>
              <a:rPr lang="sr-Latn-RS" altLang="sr-Latn-RS" sz="1800" dirty="0">
                <a:solidFill>
                  <a:schemeClr val="tx1"/>
                </a:solidFill>
              </a:rPr>
              <a:t> </a:t>
            </a:r>
            <a:r>
              <a:rPr lang="sr-Latn-RS" altLang="sr-Latn-RS" sz="1800" b="1" u="sng" dirty="0" err="1">
                <a:solidFill>
                  <a:schemeClr val="tx1"/>
                </a:solidFill>
              </a:rPr>
              <a:t>positive</a:t>
            </a:r>
            <a:r>
              <a:rPr lang="sr-Latn-RS" altLang="sr-Latn-RS" sz="1800" b="1" u="sng" dirty="0">
                <a:solidFill>
                  <a:schemeClr val="tx1"/>
                </a:solidFill>
              </a:rPr>
              <a:t> feedback</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checklists</a:t>
            </a:r>
            <a:r>
              <a:rPr lang="sr-Latn-RS" altLang="sr-Latn-RS" sz="1800" dirty="0">
                <a:solidFill>
                  <a:schemeClr val="tx1"/>
                </a:solidFill>
              </a:rPr>
              <a:t> </a:t>
            </a:r>
            <a:r>
              <a:rPr lang="sr-Latn-RS" altLang="sr-Latn-RS" sz="1800" dirty="0" err="1">
                <a:solidFill>
                  <a:schemeClr val="tx1"/>
                </a:solidFill>
              </a:rPr>
              <a:t>for</a:t>
            </a:r>
            <a:r>
              <a:rPr lang="sr-Latn-RS" altLang="sr-Latn-RS" sz="1800" dirty="0">
                <a:solidFill>
                  <a:schemeClr val="tx1"/>
                </a:solidFill>
              </a:rPr>
              <a:t> </a:t>
            </a:r>
            <a:r>
              <a:rPr lang="sr-Latn-RS" altLang="sr-Latn-RS" sz="1800" dirty="0" err="1">
                <a:solidFill>
                  <a:schemeClr val="tx1"/>
                </a:solidFill>
              </a:rPr>
              <a:t>organization</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Maintain</a:t>
            </a:r>
            <a:r>
              <a:rPr lang="sr-Latn-RS" altLang="sr-Latn-RS" sz="1800" dirty="0">
                <a:solidFill>
                  <a:schemeClr val="tx1"/>
                </a:solidFill>
              </a:rPr>
              <a:t> </a:t>
            </a:r>
            <a:r>
              <a:rPr lang="sr-Latn-RS" altLang="sr-Latn-RS" sz="1800" b="1" u="sng" dirty="0" err="1">
                <a:solidFill>
                  <a:schemeClr val="tx1"/>
                </a:solidFill>
              </a:rPr>
              <a:t>predictable</a:t>
            </a:r>
            <a:r>
              <a:rPr lang="sr-Latn-RS" altLang="sr-Latn-RS" sz="1800" b="1" u="sng" dirty="0">
                <a:solidFill>
                  <a:schemeClr val="tx1"/>
                </a:solidFill>
              </a:rPr>
              <a:t> </a:t>
            </a:r>
            <a:r>
              <a:rPr lang="sr-Latn-RS" altLang="sr-Latn-RS" sz="1800" b="1" u="sng" dirty="0" err="1">
                <a:solidFill>
                  <a:schemeClr val="tx1"/>
                </a:solidFill>
              </a:rPr>
              <a:t>classroom</a:t>
            </a:r>
            <a:r>
              <a:rPr lang="sr-Latn-RS" altLang="sr-Latn-RS" sz="1800" b="1" u="sng" dirty="0">
                <a:solidFill>
                  <a:schemeClr val="tx1"/>
                </a:solidFill>
              </a:rPr>
              <a:t> </a:t>
            </a:r>
            <a:r>
              <a:rPr lang="sr-Latn-RS" altLang="sr-Latn-RS" sz="1800" b="1" u="sng" dirty="0" err="1">
                <a:solidFill>
                  <a:schemeClr val="tx1"/>
                </a:solidFill>
              </a:rPr>
              <a:t>routines</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Give</a:t>
            </a:r>
            <a:r>
              <a:rPr lang="sr-Latn-RS" altLang="sr-Latn-RS" sz="1800" dirty="0">
                <a:solidFill>
                  <a:schemeClr val="tx1"/>
                </a:solidFill>
              </a:rPr>
              <a:t> </a:t>
            </a:r>
            <a:r>
              <a:rPr lang="sr-Latn-RS" altLang="sr-Latn-RS" sz="1800" dirty="0" err="1">
                <a:solidFill>
                  <a:schemeClr val="tx1"/>
                </a:solidFill>
              </a:rPr>
              <a:t>immediate</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structured</a:t>
            </a:r>
            <a:r>
              <a:rPr lang="sr-Latn-RS" altLang="sr-Latn-RS" sz="1800" dirty="0">
                <a:solidFill>
                  <a:schemeClr val="tx1"/>
                </a:solidFill>
              </a:rPr>
              <a:t> </a:t>
            </a:r>
            <a:r>
              <a:rPr lang="sr-Latn-RS" altLang="sr-Latn-RS" sz="1800" b="1" u="sng" dirty="0" err="1">
                <a:solidFill>
                  <a:schemeClr val="tx1"/>
                </a:solidFill>
              </a:rPr>
              <a:t>consequences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dirty="0" err="1">
                <a:solidFill>
                  <a:schemeClr val="tx1"/>
                </a:solidFill>
              </a:rPr>
              <a:t>shorter</a:t>
            </a:r>
            <a:r>
              <a:rPr lang="sr-Latn-RS" altLang="sr-Latn-RS" sz="1800" dirty="0">
                <a:solidFill>
                  <a:schemeClr val="tx1"/>
                </a:solidFill>
              </a:rPr>
              <a:t> </a:t>
            </a:r>
            <a:r>
              <a:rPr lang="sr-Latn-RS" altLang="sr-Latn-RS" sz="1800" b="1" u="sng" dirty="0" err="1">
                <a:solidFill>
                  <a:schemeClr val="tx1"/>
                </a:solidFill>
              </a:rPr>
              <a:t>assessment</a:t>
            </a:r>
            <a:r>
              <a:rPr lang="sr-Latn-RS" altLang="sr-Latn-RS" sz="1800" b="1" u="sng" dirty="0">
                <a:solidFill>
                  <a:schemeClr val="tx1"/>
                </a:solidFill>
              </a:rPr>
              <a:t> </a:t>
            </a:r>
            <a:r>
              <a:rPr lang="sr-Latn-RS" altLang="sr-Latn-RS" sz="1800" b="1" u="sng" dirty="0" err="1">
                <a:solidFill>
                  <a:schemeClr val="tx1"/>
                </a:solidFill>
              </a:rPr>
              <a:t>periods</a:t>
            </a:r>
            <a:r>
              <a:rPr lang="sr-Latn-RS" altLang="sr-Latn-RS" sz="1800" b="1" u="sng" dirty="0">
                <a:solidFill>
                  <a:schemeClr val="tx1"/>
                </a:solidFill>
              </a:rPr>
              <a:t> </a:t>
            </a:r>
            <a:r>
              <a:rPr lang="sr-Latn-RS" altLang="sr-Latn-RS" sz="1800" b="1" u="sng" dirty="0" err="1">
                <a:solidFill>
                  <a:schemeClr val="tx1"/>
                </a:solidFill>
              </a:rPr>
              <a:t>with</a:t>
            </a:r>
            <a:r>
              <a:rPr lang="sr-Latn-RS" altLang="sr-Latn-RS" sz="1800" b="1" u="sng" dirty="0">
                <a:solidFill>
                  <a:schemeClr val="tx1"/>
                </a:solidFill>
              </a:rPr>
              <a:t> </a:t>
            </a:r>
            <a:r>
              <a:rPr lang="sr-Latn-RS" altLang="sr-Latn-RS" sz="1800" b="1" u="sng" dirty="0" err="1">
                <a:solidFill>
                  <a:schemeClr val="tx1"/>
                </a:solidFill>
              </a:rPr>
              <a:t>breaks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oral</a:t>
            </a:r>
            <a:r>
              <a:rPr lang="sr-Latn-RS" altLang="sr-Latn-RS" sz="1800" b="1" u="sng" dirty="0">
                <a:solidFill>
                  <a:schemeClr val="tx1"/>
                </a:solidFill>
              </a:rPr>
              <a:t>, </a:t>
            </a:r>
            <a:r>
              <a:rPr lang="sr-Latn-RS" altLang="sr-Latn-RS" sz="1800" b="1" u="sng" dirty="0" err="1">
                <a:solidFill>
                  <a:schemeClr val="tx1"/>
                </a:solidFill>
              </a:rPr>
              <a:t>practical</a:t>
            </a:r>
            <a:r>
              <a:rPr lang="sr-Latn-RS" altLang="sr-Latn-RS" sz="1800" b="1" u="sng" dirty="0">
                <a:solidFill>
                  <a:schemeClr val="tx1"/>
                </a:solidFill>
              </a:rPr>
              <a:t> </a:t>
            </a:r>
            <a:r>
              <a:rPr lang="sr-Latn-RS" altLang="sr-Latn-RS" sz="1800" b="1" u="sng" dirty="0" err="1">
                <a:solidFill>
                  <a:schemeClr val="tx1"/>
                </a:solidFill>
              </a:rPr>
              <a:t>or</a:t>
            </a:r>
            <a:r>
              <a:rPr lang="sr-Latn-RS" altLang="sr-Latn-RS" sz="1800" b="1" u="sng" dirty="0">
                <a:solidFill>
                  <a:schemeClr val="tx1"/>
                </a:solidFill>
              </a:rPr>
              <a:t> </a:t>
            </a:r>
            <a:r>
              <a:rPr lang="sr-Latn-RS" altLang="sr-Latn-RS" sz="1800" b="1" u="sng" dirty="0" err="1">
                <a:solidFill>
                  <a:schemeClr val="tx1"/>
                </a:solidFill>
              </a:rPr>
              <a:t>interactive</a:t>
            </a:r>
            <a:r>
              <a:rPr lang="sr-Latn-RS" altLang="sr-Latn-RS" sz="1800" b="1" u="sng" dirty="0">
                <a:solidFill>
                  <a:schemeClr val="tx1"/>
                </a:solidFill>
              </a:rPr>
              <a:t> </a:t>
            </a:r>
            <a:r>
              <a:rPr lang="sr-Latn-RS" altLang="sr-Latn-RS" sz="1800" dirty="0" err="1">
                <a:solidFill>
                  <a:schemeClr val="tx1"/>
                </a:solidFill>
              </a:rPr>
              <a:t>forms</a:t>
            </a:r>
            <a:r>
              <a:rPr lang="sr-Latn-RS" altLang="sr-Latn-RS" sz="1800" dirty="0">
                <a:solidFill>
                  <a:schemeClr val="tx1"/>
                </a:solidFill>
              </a:rPr>
              <a:t> </a:t>
            </a:r>
            <a:r>
              <a:rPr lang="sr-Latn-RS" altLang="sr-Latn-RS" sz="1800" dirty="0" err="1">
                <a:solidFill>
                  <a:schemeClr val="tx1"/>
                </a:solidFill>
              </a:rPr>
              <a:t>of</a:t>
            </a:r>
            <a:r>
              <a:rPr lang="sr-Latn-RS" altLang="sr-Latn-RS" sz="1800" dirty="0">
                <a:solidFill>
                  <a:schemeClr val="tx1"/>
                </a:solidFill>
              </a:rPr>
              <a:t> </a:t>
            </a:r>
            <a:r>
              <a:rPr lang="sr-Latn-RS" altLang="sr-Latn-RS" sz="1800" dirty="0" err="1">
                <a:solidFill>
                  <a:schemeClr val="tx1"/>
                </a:solidFill>
              </a:rPr>
              <a:t>assessment</a:t>
            </a:r>
            <a:r>
              <a:rPr lang="sr-Latn-RS" altLang="sr-Latn-RS" sz="1800" dirty="0">
                <a:solidFill>
                  <a:schemeClr val="tx1"/>
                </a:solidFill>
              </a:rPr>
              <a:t>. </a:t>
            </a:r>
          </a:p>
        </p:txBody>
      </p:sp>
    </p:spTree>
    <p:extLst>
      <p:ext uri="{BB962C8B-B14F-4D97-AF65-F5344CB8AC3E}">
        <p14:creationId xmlns:p14="http://schemas.microsoft.com/office/powerpoint/2010/main" val="990741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9DC6ECB-D106-47E9-8E82-8C59E288DFAD}"/>
              </a:ext>
            </a:extLst>
          </p:cNvPr>
          <p:cNvSpPr>
            <a:spLocks noGrp="1"/>
          </p:cNvSpPr>
          <p:nvPr>
            <p:ph type="title"/>
          </p:nvPr>
        </p:nvSpPr>
        <p:spPr>
          <a:xfrm>
            <a:off x="72130" y="2275185"/>
            <a:ext cx="4353822" cy="1362057"/>
          </a:xfrm>
        </p:spPr>
        <p:txBody>
          <a:bodyPr/>
          <a:lstStyle/>
          <a:p>
            <a:r>
              <a:rPr lang="hr-HR" dirty="0" err="1"/>
              <a:t>Autism</a:t>
            </a:r>
            <a:r>
              <a:rPr lang="hr-HR" dirty="0"/>
              <a:t> Spectrum </a:t>
            </a:r>
            <a:r>
              <a:rPr lang="hr-HR" dirty="0" err="1"/>
              <a:t>Disorder</a:t>
            </a:r>
            <a:endParaRPr lang="hr-HR" dirty="0"/>
          </a:p>
        </p:txBody>
      </p:sp>
      <p:sp>
        <p:nvSpPr>
          <p:cNvPr id="4" name="Rectangle 1">
            <a:extLst>
              <a:ext uri="{FF2B5EF4-FFF2-40B4-BE49-F238E27FC236}">
                <a16:creationId xmlns:a16="http://schemas.microsoft.com/office/drawing/2014/main" id="{525F788E-D8F3-4249-8FAB-D87D7BDE194F}"/>
              </a:ext>
            </a:extLst>
          </p:cNvPr>
          <p:cNvSpPr>
            <a:spLocks noGrp="1" noChangeArrowheads="1"/>
          </p:cNvSpPr>
          <p:nvPr>
            <p:ph idx="1"/>
          </p:nvPr>
        </p:nvSpPr>
        <p:spPr bwMode="auto">
          <a:xfrm>
            <a:off x="4425952" y="1321769"/>
            <a:ext cx="6117059" cy="420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visual</a:t>
            </a:r>
            <a:r>
              <a:rPr lang="sr-Latn-RS" altLang="sr-Latn-RS" sz="1800" b="1" u="sng" dirty="0">
                <a:solidFill>
                  <a:schemeClr val="tx1"/>
                </a:solidFill>
              </a:rPr>
              <a:t> </a:t>
            </a:r>
            <a:r>
              <a:rPr lang="sr-Latn-RS" altLang="sr-Latn-RS" sz="1800" b="1" u="sng" dirty="0" err="1">
                <a:solidFill>
                  <a:schemeClr val="tx1"/>
                </a:solidFill>
              </a:rPr>
              <a:t>schedules</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routines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Reduce</a:t>
            </a:r>
            <a:r>
              <a:rPr lang="sr-Latn-RS" altLang="sr-Latn-RS" sz="1800" b="1" u="sng" dirty="0">
                <a:solidFill>
                  <a:schemeClr val="tx1"/>
                </a:solidFill>
              </a:rPr>
              <a:t> </a:t>
            </a:r>
            <a:r>
              <a:rPr lang="sr-Latn-RS" altLang="sr-Latn-RS" sz="1800" b="1" u="sng" dirty="0" err="1">
                <a:solidFill>
                  <a:schemeClr val="tx1"/>
                </a:solidFill>
              </a:rPr>
              <a:t>sensory</a:t>
            </a:r>
            <a:r>
              <a:rPr lang="sr-Latn-RS" altLang="sr-Latn-RS" sz="1800" b="1" u="sng" dirty="0">
                <a:solidFill>
                  <a:schemeClr val="tx1"/>
                </a:solidFill>
              </a:rPr>
              <a:t> </a:t>
            </a:r>
            <a:r>
              <a:rPr lang="sr-Latn-RS" altLang="sr-Latn-RS" sz="1800" b="1" u="sng" dirty="0" err="1">
                <a:solidFill>
                  <a:schemeClr val="tx1"/>
                </a:solidFill>
              </a:rPr>
              <a:t>overload</a:t>
            </a:r>
            <a:r>
              <a:rPr lang="sr-Latn-RS" altLang="sr-Latn-RS" sz="1800" b="1" u="sng" dirty="0">
                <a:solidFill>
                  <a:schemeClr val="tx1"/>
                </a:solidFill>
              </a:rPr>
              <a:t> </a:t>
            </a:r>
            <a:r>
              <a:rPr lang="sr-Latn-RS" altLang="sr-Latn-RS" sz="1800" dirty="0">
                <a:solidFill>
                  <a:schemeClr val="tx1"/>
                </a:solidFill>
              </a:rPr>
              <a:t>in </a:t>
            </a:r>
            <a:r>
              <a:rPr lang="sr-Latn-RS" altLang="sr-Latn-RS" sz="1800" dirty="0" err="1">
                <a:solidFill>
                  <a:schemeClr val="tx1"/>
                </a:solidFill>
              </a:rPr>
              <a:t>the</a:t>
            </a:r>
            <a:r>
              <a:rPr lang="sr-Latn-RS" altLang="sr-Latn-RS" sz="1800" dirty="0">
                <a:solidFill>
                  <a:schemeClr val="tx1"/>
                </a:solidFill>
              </a:rPr>
              <a:t> </a:t>
            </a:r>
            <a:r>
              <a:rPr lang="sr-Latn-RS" altLang="sr-Latn-RS" sz="1800" dirty="0" err="1">
                <a:solidFill>
                  <a:schemeClr val="tx1"/>
                </a:solidFill>
              </a:rPr>
              <a:t>classroom</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concrete</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literal</a:t>
            </a:r>
            <a:r>
              <a:rPr lang="sr-Latn-RS" altLang="sr-Latn-RS" sz="1800" dirty="0">
                <a:solidFill>
                  <a:schemeClr val="tx1"/>
                </a:solidFill>
              </a:rPr>
              <a:t> </a:t>
            </a:r>
            <a:r>
              <a:rPr lang="sr-Latn-RS" altLang="sr-Latn-RS" sz="1800" dirty="0" err="1">
                <a:solidFill>
                  <a:schemeClr val="tx1"/>
                </a:solidFill>
              </a:rPr>
              <a:t>language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b="1" u="sng" dirty="0" err="1">
                <a:solidFill>
                  <a:schemeClr val="tx1"/>
                </a:solidFill>
              </a:rPr>
              <a:t>structured</a:t>
            </a:r>
            <a:r>
              <a:rPr lang="sr-Latn-RS" altLang="sr-Latn-RS" sz="1800" b="1" u="sng" dirty="0">
                <a:solidFill>
                  <a:schemeClr val="tx1"/>
                </a:solidFill>
              </a:rPr>
              <a:t> </a:t>
            </a:r>
            <a:r>
              <a:rPr lang="sr-Latn-RS" altLang="sr-Latn-RS" sz="1800" b="1" u="sng" dirty="0" err="1">
                <a:solidFill>
                  <a:schemeClr val="tx1"/>
                </a:solidFill>
              </a:rPr>
              <a:t>social</a:t>
            </a:r>
            <a:r>
              <a:rPr lang="sr-Latn-RS" altLang="sr-Latn-RS" sz="1800" b="1" u="sng" dirty="0">
                <a:solidFill>
                  <a:schemeClr val="tx1"/>
                </a:solidFill>
              </a:rPr>
              <a:t> </a:t>
            </a:r>
            <a:r>
              <a:rPr lang="sr-Latn-RS" altLang="sr-Latn-RS" sz="1800" b="1" u="sng" dirty="0" err="1">
                <a:solidFill>
                  <a:schemeClr val="tx1"/>
                </a:solidFill>
              </a:rPr>
              <a:t>interaction</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Create</a:t>
            </a:r>
            <a:r>
              <a:rPr lang="sr-Latn-RS" altLang="sr-Latn-RS" sz="1800" dirty="0">
                <a:solidFill>
                  <a:schemeClr val="tx1"/>
                </a:solidFill>
              </a:rPr>
              <a:t> </a:t>
            </a:r>
            <a:r>
              <a:rPr lang="sr-Latn-RS" altLang="sr-Latn-RS" sz="1800" dirty="0" err="1">
                <a:solidFill>
                  <a:schemeClr val="tx1"/>
                </a:solidFill>
              </a:rPr>
              <a:t>predictable</a:t>
            </a:r>
            <a:r>
              <a:rPr lang="sr-Latn-RS" altLang="sr-Latn-RS" sz="1800" dirty="0">
                <a:solidFill>
                  <a:schemeClr val="tx1"/>
                </a:solidFill>
              </a:rPr>
              <a:t> </a:t>
            </a:r>
            <a:r>
              <a:rPr lang="sr-Latn-RS" altLang="sr-Latn-RS" sz="1800" dirty="0" err="1">
                <a:solidFill>
                  <a:schemeClr val="tx1"/>
                </a:solidFill>
              </a:rPr>
              <a:t>classroom</a:t>
            </a:r>
            <a:r>
              <a:rPr lang="sr-Latn-RS" altLang="sr-Latn-RS" sz="1800" dirty="0">
                <a:solidFill>
                  <a:schemeClr val="tx1"/>
                </a:solidFill>
              </a:rPr>
              <a:t> </a:t>
            </a:r>
            <a:r>
              <a:rPr lang="sr-Latn-RS" altLang="sr-Latn-RS" sz="1800" b="1" u="sng" dirty="0" err="1">
                <a:solidFill>
                  <a:schemeClr val="tx1"/>
                </a:solidFill>
              </a:rPr>
              <a:t>routines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dirty="0" err="1">
                <a:solidFill>
                  <a:schemeClr val="tx1"/>
                </a:solidFill>
              </a:rPr>
              <a:t>access</a:t>
            </a:r>
            <a:r>
              <a:rPr lang="sr-Latn-RS" altLang="sr-Latn-RS" sz="1800" dirty="0">
                <a:solidFill>
                  <a:schemeClr val="tx1"/>
                </a:solidFill>
              </a:rPr>
              <a:t> to </a:t>
            </a:r>
            <a:r>
              <a:rPr lang="sr-Latn-RS" altLang="sr-Latn-RS" sz="1800" dirty="0" err="1">
                <a:solidFill>
                  <a:schemeClr val="tx1"/>
                </a:solidFill>
              </a:rPr>
              <a:t>calming</a:t>
            </a:r>
            <a:r>
              <a:rPr lang="sr-Latn-RS" altLang="sr-Latn-RS" sz="1800" dirty="0">
                <a:solidFill>
                  <a:schemeClr val="tx1"/>
                </a:solidFill>
              </a:rPr>
              <a:t> </a:t>
            </a:r>
            <a:r>
              <a:rPr lang="sr-Latn-RS" altLang="sr-Latn-RS" sz="1800" dirty="0" err="1">
                <a:solidFill>
                  <a:schemeClr val="tx1"/>
                </a:solidFill>
              </a:rPr>
              <a:t>spaces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visual</a:t>
            </a:r>
            <a:r>
              <a:rPr lang="sr-Latn-RS" altLang="sr-Latn-RS" sz="1800" b="1" u="sng" dirty="0">
                <a:solidFill>
                  <a:schemeClr val="tx1"/>
                </a:solidFill>
              </a:rPr>
              <a:t> </a:t>
            </a:r>
            <a:r>
              <a:rPr lang="sr-Latn-RS" altLang="sr-Latn-RS" sz="1800" b="1" u="sng" dirty="0" err="1">
                <a:solidFill>
                  <a:schemeClr val="tx1"/>
                </a:solidFill>
              </a:rPr>
              <a:t>supports</a:t>
            </a:r>
            <a:r>
              <a:rPr lang="sr-Latn-RS" altLang="sr-Latn-RS" sz="1800" b="1" u="sng" dirty="0">
                <a:solidFill>
                  <a:schemeClr val="tx1"/>
                </a:solidFill>
              </a:rPr>
              <a:t> </a:t>
            </a:r>
            <a:r>
              <a:rPr lang="sr-Latn-RS" altLang="sr-Latn-RS" sz="1800" dirty="0" err="1">
                <a:solidFill>
                  <a:schemeClr val="tx1"/>
                </a:solidFill>
              </a:rPr>
              <a:t>during</a:t>
            </a:r>
            <a:r>
              <a:rPr lang="sr-Latn-RS" altLang="sr-Latn-RS" sz="1800" dirty="0">
                <a:solidFill>
                  <a:schemeClr val="tx1"/>
                </a:solidFill>
              </a:rPr>
              <a:t> </a:t>
            </a:r>
            <a:r>
              <a:rPr lang="sr-Latn-RS" altLang="sr-Latn-RS" sz="1800" dirty="0" err="1">
                <a:solidFill>
                  <a:schemeClr val="tx1"/>
                </a:solidFill>
              </a:rPr>
              <a:t>communication</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Break</a:t>
            </a:r>
            <a:r>
              <a:rPr lang="sr-Latn-RS" altLang="sr-Latn-RS" sz="1800" dirty="0">
                <a:solidFill>
                  <a:schemeClr val="tx1"/>
                </a:solidFill>
              </a:rPr>
              <a:t> </a:t>
            </a:r>
            <a:r>
              <a:rPr lang="sr-Latn-RS" altLang="sr-Latn-RS" sz="1800" dirty="0" err="1">
                <a:solidFill>
                  <a:schemeClr val="tx1"/>
                </a:solidFill>
              </a:rPr>
              <a:t>group</a:t>
            </a:r>
            <a:r>
              <a:rPr lang="sr-Latn-RS" altLang="sr-Latn-RS" sz="1800" dirty="0">
                <a:solidFill>
                  <a:schemeClr val="tx1"/>
                </a:solidFill>
              </a:rPr>
              <a:t> </a:t>
            </a:r>
            <a:r>
              <a:rPr lang="sr-Latn-RS" altLang="sr-Latn-RS" sz="1800" dirty="0" err="1">
                <a:solidFill>
                  <a:schemeClr val="tx1"/>
                </a:solidFill>
              </a:rPr>
              <a:t>work</a:t>
            </a:r>
            <a:r>
              <a:rPr lang="sr-Latn-RS" altLang="sr-Latn-RS" sz="1800" dirty="0">
                <a:solidFill>
                  <a:schemeClr val="tx1"/>
                </a:solidFill>
              </a:rPr>
              <a:t> </a:t>
            </a:r>
            <a:r>
              <a:rPr lang="sr-Latn-RS" altLang="sr-Latn-RS" sz="1800" dirty="0" err="1">
                <a:solidFill>
                  <a:schemeClr val="tx1"/>
                </a:solidFill>
              </a:rPr>
              <a:t>into</a:t>
            </a:r>
            <a:r>
              <a:rPr lang="sr-Latn-RS" altLang="sr-Latn-RS" sz="1800" dirty="0">
                <a:solidFill>
                  <a:schemeClr val="tx1"/>
                </a:solidFill>
              </a:rPr>
              <a:t> </a:t>
            </a:r>
            <a:r>
              <a:rPr lang="sr-Latn-RS" altLang="sr-Latn-RS" sz="1800" dirty="0" err="1">
                <a:solidFill>
                  <a:schemeClr val="tx1"/>
                </a:solidFill>
              </a:rPr>
              <a:t>clearly</a:t>
            </a:r>
            <a:r>
              <a:rPr lang="sr-Latn-RS" altLang="sr-Latn-RS" sz="1800" dirty="0">
                <a:solidFill>
                  <a:schemeClr val="tx1"/>
                </a:solidFill>
              </a:rPr>
              <a:t> </a:t>
            </a:r>
            <a:r>
              <a:rPr lang="sr-Latn-RS" altLang="sr-Latn-RS" sz="1800" dirty="0" err="1">
                <a:solidFill>
                  <a:schemeClr val="tx1"/>
                </a:solidFill>
              </a:rPr>
              <a:t>defined</a:t>
            </a:r>
            <a:r>
              <a:rPr lang="sr-Latn-RS" altLang="sr-Latn-RS" sz="1800" dirty="0">
                <a:solidFill>
                  <a:schemeClr val="tx1"/>
                </a:solidFill>
              </a:rPr>
              <a:t> </a:t>
            </a:r>
            <a:r>
              <a:rPr lang="sr-Latn-RS" altLang="sr-Latn-RS" sz="1800" dirty="0" err="1">
                <a:solidFill>
                  <a:schemeClr val="tx1"/>
                </a:solidFill>
              </a:rPr>
              <a:t>roles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Support</a:t>
            </a:r>
            <a:r>
              <a:rPr lang="sr-Latn-RS" altLang="sr-Latn-RS" sz="1800" dirty="0">
                <a:solidFill>
                  <a:schemeClr val="tx1"/>
                </a:solidFill>
              </a:rPr>
              <a:t> </a:t>
            </a:r>
            <a:r>
              <a:rPr lang="sr-Latn-RS" altLang="sr-Latn-RS" sz="1800" b="1" u="sng" dirty="0" err="1">
                <a:solidFill>
                  <a:schemeClr val="tx1"/>
                </a:solidFill>
              </a:rPr>
              <a:t>emotional</a:t>
            </a:r>
            <a:r>
              <a:rPr lang="sr-Latn-RS" altLang="sr-Latn-RS" sz="1800" b="1" u="sng" dirty="0">
                <a:solidFill>
                  <a:schemeClr val="tx1"/>
                </a:solidFill>
              </a:rPr>
              <a:t> </a:t>
            </a:r>
            <a:r>
              <a:rPr lang="sr-Latn-RS" altLang="sr-Latn-RS" sz="1800" b="1" u="sng" dirty="0" err="1">
                <a:solidFill>
                  <a:schemeClr val="tx1"/>
                </a:solidFill>
              </a:rPr>
              <a:t>regulation</a:t>
            </a:r>
            <a:r>
              <a:rPr lang="sr-Latn-RS" altLang="sr-Latn-RS" sz="1800" b="1" u="sng" dirty="0">
                <a:solidFill>
                  <a:schemeClr val="tx1"/>
                </a:solidFill>
              </a:rPr>
              <a:t> </a:t>
            </a:r>
            <a:r>
              <a:rPr lang="sr-Latn-RS" altLang="sr-Latn-RS" sz="1800" b="1" u="sng" dirty="0" err="1">
                <a:solidFill>
                  <a:schemeClr val="tx1"/>
                </a:solidFill>
              </a:rPr>
              <a:t>with</a:t>
            </a:r>
            <a:r>
              <a:rPr lang="sr-Latn-RS" altLang="sr-Latn-RS" sz="1800" b="1" u="sng" dirty="0">
                <a:solidFill>
                  <a:schemeClr val="tx1"/>
                </a:solidFill>
              </a:rPr>
              <a:t> </a:t>
            </a:r>
            <a:r>
              <a:rPr lang="sr-Latn-RS" altLang="sr-Latn-RS" sz="1800" b="1" u="sng" dirty="0" err="1">
                <a:solidFill>
                  <a:schemeClr val="tx1"/>
                </a:solidFill>
              </a:rPr>
              <a:t>visual</a:t>
            </a:r>
            <a:r>
              <a:rPr lang="sr-Latn-RS" altLang="sr-Latn-RS" sz="1800" b="1" u="sng" dirty="0">
                <a:solidFill>
                  <a:schemeClr val="tx1"/>
                </a:solidFill>
              </a:rPr>
              <a:t> </a:t>
            </a:r>
            <a:r>
              <a:rPr lang="sr-Latn-RS" altLang="sr-Latn-RS" sz="1800" b="1" u="sng" dirty="0" err="1">
                <a:solidFill>
                  <a:schemeClr val="tx1"/>
                </a:solidFill>
              </a:rPr>
              <a:t>tools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Alternative </a:t>
            </a:r>
            <a:r>
              <a:rPr lang="sr-Latn-RS" altLang="sr-Latn-RS" sz="1800" dirty="0" err="1">
                <a:solidFill>
                  <a:schemeClr val="tx1"/>
                </a:solidFill>
              </a:rPr>
              <a:t>assessment</a:t>
            </a:r>
            <a:r>
              <a:rPr lang="sr-Latn-RS" altLang="sr-Latn-RS" sz="1800" dirty="0">
                <a:solidFill>
                  <a:schemeClr val="tx1"/>
                </a:solidFill>
              </a:rPr>
              <a:t> </a:t>
            </a:r>
            <a:r>
              <a:rPr lang="sr-Latn-RS" altLang="sr-Latn-RS" sz="1800" dirty="0" err="1">
                <a:solidFill>
                  <a:schemeClr val="tx1"/>
                </a:solidFill>
              </a:rPr>
              <a:t>formats</a:t>
            </a:r>
            <a:r>
              <a:rPr lang="sr-Latn-RS" altLang="sr-Latn-RS" sz="1800" dirty="0">
                <a:solidFill>
                  <a:schemeClr val="tx1"/>
                </a:solidFill>
              </a:rPr>
              <a:t> - </a:t>
            </a:r>
            <a:r>
              <a:rPr lang="sr-Latn-RS" altLang="sr-Latn-RS" sz="1800" dirty="0" err="1">
                <a:solidFill>
                  <a:schemeClr val="tx1"/>
                </a:solidFill>
              </a:rPr>
              <a:t>presentations</a:t>
            </a:r>
            <a:r>
              <a:rPr lang="sr-Latn-RS" altLang="sr-Latn-RS" sz="1800" dirty="0">
                <a:solidFill>
                  <a:schemeClr val="tx1"/>
                </a:solidFill>
              </a:rPr>
              <a:t> </a:t>
            </a:r>
            <a:r>
              <a:rPr lang="sr-Latn-RS" altLang="sr-Latn-RS" sz="1800" dirty="0" err="1">
                <a:solidFill>
                  <a:schemeClr val="tx1"/>
                </a:solidFill>
              </a:rPr>
              <a:t>or</a:t>
            </a:r>
            <a:r>
              <a:rPr lang="sr-Latn-RS" altLang="sr-Latn-RS" sz="1800" dirty="0">
                <a:solidFill>
                  <a:schemeClr val="tx1"/>
                </a:solidFill>
              </a:rPr>
              <a:t> </a:t>
            </a:r>
            <a:r>
              <a:rPr lang="sr-Latn-RS" altLang="sr-Latn-RS" sz="1800" dirty="0" err="1">
                <a:solidFill>
                  <a:schemeClr val="tx1"/>
                </a:solidFill>
              </a:rPr>
              <a:t>projects</a:t>
            </a:r>
            <a:r>
              <a:rPr lang="sr-Latn-RS" altLang="sr-Latn-RS" sz="1800" dirty="0">
                <a:solidFill>
                  <a:schemeClr val="tx1"/>
                </a:solidFill>
              </a:rPr>
              <a:t>.</a:t>
            </a:r>
          </a:p>
        </p:txBody>
      </p:sp>
    </p:spTree>
    <p:extLst>
      <p:ext uri="{BB962C8B-B14F-4D97-AF65-F5344CB8AC3E}">
        <p14:creationId xmlns:p14="http://schemas.microsoft.com/office/powerpoint/2010/main" val="3726788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7A6526C-9C10-407D-B352-BCC912803B04}"/>
              </a:ext>
            </a:extLst>
          </p:cNvPr>
          <p:cNvSpPr>
            <a:spLocks noGrp="1"/>
          </p:cNvSpPr>
          <p:nvPr>
            <p:ph type="title"/>
          </p:nvPr>
        </p:nvSpPr>
        <p:spPr>
          <a:xfrm>
            <a:off x="-234106" y="2471829"/>
            <a:ext cx="5179732" cy="1362057"/>
          </a:xfrm>
        </p:spPr>
        <p:txBody>
          <a:bodyPr/>
          <a:lstStyle/>
          <a:p>
            <a:r>
              <a:rPr lang="hr-HR" dirty="0" err="1"/>
              <a:t>Speech</a:t>
            </a:r>
            <a:r>
              <a:rPr lang="hr-HR" dirty="0"/>
              <a:t> </a:t>
            </a:r>
            <a:r>
              <a:rPr lang="hr-HR" dirty="0" err="1"/>
              <a:t>and</a:t>
            </a:r>
            <a:r>
              <a:rPr lang="hr-HR" dirty="0"/>
              <a:t> </a:t>
            </a:r>
            <a:r>
              <a:rPr lang="hr-HR" dirty="0" err="1"/>
              <a:t>Language</a:t>
            </a:r>
            <a:r>
              <a:rPr lang="hr-HR" dirty="0"/>
              <a:t> </a:t>
            </a:r>
            <a:r>
              <a:rPr lang="hr-HR" dirty="0" err="1"/>
              <a:t>Difficulties</a:t>
            </a:r>
            <a:endParaRPr lang="hr-HR" dirty="0"/>
          </a:p>
        </p:txBody>
      </p:sp>
      <p:sp>
        <p:nvSpPr>
          <p:cNvPr id="4" name="Rectangle 1">
            <a:extLst>
              <a:ext uri="{FF2B5EF4-FFF2-40B4-BE49-F238E27FC236}">
                <a16:creationId xmlns:a16="http://schemas.microsoft.com/office/drawing/2014/main" id="{59B98435-6A9F-405C-A012-D32BCA5FD546}"/>
              </a:ext>
            </a:extLst>
          </p:cNvPr>
          <p:cNvSpPr>
            <a:spLocks noGrp="1" noChangeArrowheads="1"/>
          </p:cNvSpPr>
          <p:nvPr>
            <p:ph idx="1"/>
          </p:nvPr>
        </p:nvSpPr>
        <p:spPr bwMode="auto">
          <a:xfrm>
            <a:off x="4425952" y="1114021"/>
            <a:ext cx="6129883" cy="4620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simple</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clear</a:t>
            </a:r>
            <a:r>
              <a:rPr lang="sr-Latn-RS" altLang="sr-Latn-RS" sz="1800" b="1" u="sng" dirty="0">
                <a:solidFill>
                  <a:schemeClr val="tx1"/>
                </a:solidFill>
              </a:rPr>
              <a:t> </a:t>
            </a:r>
            <a:r>
              <a:rPr lang="sr-Latn-RS" altLang="sr-Latn-RS" sz="1800" dirty="0" err="1">
                <a:solidFill>
                  <a:schemeClr val="tx1"/>
                </a:solidFill>
              </a:rPr>
              <a:t>language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Give</a:t>
            </a:r>
            <a:r>
              <a:rPr lang="sr-Latn-RS" altLang="sr-Latn-RS" sz="1800" dirty="0">
                <a:solidFill>
                  <a:schemeClr val="tx1"/>
                </a:solidFill>
              </a:rPr>
              <a:t> one </a:t>
            </a:r>
            <a:r>
              <a:rPr lang="sr-Latn-RS" altLang="sr-Latn-RS" sz="1800" dirty="0" err="1">
                <a:solidFill>
                  <a:schemeClr val="tx1"/>
                </a:solidFill>
              </a:rPr>
              <a:t>instruction</a:t>
            </a:r>
            <a:r>
              <a:rPr lang="sr-Latn-RS" altLang="sr-Latn-RS" sz="1800" dirty="0">
                <a:solidFill>
                  <a:schemeClr val="tx1"/>
                </a:solidFill>
              </a:rPr>
              <a:t> at a time.</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pictures</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gestures</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b="1" u="sng" dirty="0" err="1">
                <a:solidFill>
                  <a:schemeClr val="tx1"/>
                </a:solidFill>
              </a:rPr>
              <a:t>extra</a:t>
            </a:r>
            <a:r>
              <a:rPr lang="sr-Latn-RS" altLang="sr-Latn-RS" sz="1800" b="1" u="sng" dirty="0">
                <a:solidFill>
                  <a:schemeClr val="tx1"/>
                </a:solidFill>
              </a:rPr>
              <a:t> </a:t>
            </a:r>
            <a:r>
              <a:rPr lang="sr-Latn-RS" altLang="sr-Latn-RS" sz="1800" b="1" u="sng" dirty="0" err="1">
                <a:solidFill>
                  <a:schemeClr val="tx1"/>
                </a:solidFill>
              </a:rPr>
              <a:t>response</a:t>
            </a:r>
            <a:r>
              <a:rPr lang="sr-Latn-RS" altLang="sr-Latn-RS" sz="1800" b="1" u="sng" dirty="0">
                <a:solidFill>
                  <a:schemeClr val="tx1"/>
                </a:solidFill>
              </a:rPr>
              <a:t> time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Check</a:t>
            </a:r>
            <a:r>
              <a:rPr lang="sr-Latn-RS" altLang="sr-Latn-RS" sz="1800" b="1" u="sng" dirty="0">
                <a:solidFill>
                  <a:schemeClr val="tx1"/>
                </a:solidFill>
              </a:rPr>
              <a:t> </a:t>
            </a:r>
            <a:r>
              <a:rPr lang="sr-Latn-RS" altLang="sr-Latn-RS" sz="1800" b="1" u="sng" dirty="0" err="1">
                <a:solidFill>
                  <a:schemeClr val="tx1"/>
                </a:solidFill>
              </a:rPr>
              <a:t>understanding</a:t>
            </a:r>
            <a:r>
              <a:rPr lang="sr-Latn-RS" altLang="sr-Latn-RS" sz="1800" b="1" u="sng" dirty="0">
                <a:solidFill>
                  <a:schemeClr val="tx1"/>
                </a:solidFill>
              </a:rPr>
              <a:t> </a:t>
            </a:r>
            <a:r>
              <a:rPr lang="sr-Latn-RS" altLang="sr-Latn-RS" sz="1800" dirty="0" err="1">
                <a:solidFill>
                  <a:schemeClr val="tx1"/>
                </a:solidFill>
              </a:rPr>
              <a:t>frequently</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Encourage</a:t>
            </a:r>
            <a:r>
              <a:rPr lang="sr-Latn-RS" altLang="sr-Latn-RS" sz="1800" dirty="0">
                <a:solidFill>
                  <a:schemeClr val="tx1"/>
                </a:solidFill>
              </a:rPr>
              <a:t> alternative </a:t>
            </a:r>
            <a:r>
              <a:rPr lang="sr-Latn-RS" altLang="sr-Latn-RS" sz="1800" dirty="0" err="1">
                <a:solidFill>
                  <a:schemeClr val="tx1"/>
                </a:solidFill>
              </a:rPr>
              <a:t>communication</a:t>
            </a:r>
            <a:r>
              <a:rPr lang="sr-Latn-RS" altLang="sr-Latn-RS" sz="1800" dirty="0">
                <a:solidFill>
                  <a:schemeClr val="tx1"/>
                </a:solidFill>
              </a:rPr>
              <a:t> </a:t>
            </a:r>
            <a:r>
              <a:rPr lang="sr-Latn-RS" altLang="sr-Latn-RS" sz="1800" dirty="0" err="1">
                <a:solidFill>
                  <a:schemeClr val="tx1"/>
                </a:solidFill>
              </a:rPr>
              <a:t>methods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Repeat</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rephrase</a:t>
            </a:r>
            <a:r>
              <a:rPr lang="sr-Latn-RS" altLang="sr-Latn-RS" sz="1800" dirty="0">
                <a:solidFill>
                  <a:schemeClr val="tx1"/>
                </a:solidFill>
              </a:rPr>
              <a:t> </a:t>
            </a:r>
            <a:r>
              <a:rPr lang="sr-Latn-RS" altLang="sr-Latn-RS" sz="1800" dirty="0" err="1">
                <a:solidFill>
                  <a:schemeClr val="tx1"/>
                </a:solidFill>
              </a:rPr>
              <a:t>instructions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Pair</a:t>
            </a:r>
            <a:r>
              <a:rPr lang="sr-Latn-RS" altLang="sr-Latn-RS" sz="1800" dirty="0">
                <a:solidFill>
                  <a:schemeClr val="tx1"/>
                </a:solidFill>
              </a:rPr>
              <a:t> </a:t>
            </a:r>
            <a:r>
              <a:rPr lang="sr-Latn-RS" altLang="sr-Latn-RS" sz="1800" dirty="0" err="1">
                <a:solidFill>
                  <a:schemeClr val="tx1"/>
                </a:solidFill>
              </a:rPr>
              <a:t>verbal</a:t>
            </a:r>
            <a:r>
              <a:rPr lang="sr-Latn-RS" altLang="sr-Latn-RS" sz="1800" dirty="0">
                <a:solidFill>
                  <a:schemeClr val="tx1"/>
                </a:solidFill>
              </a:rPr>
              <a:t> </a:t>
            </a:r>
            <a:r>
              <a:rPr lang="sr-Latn-RS" altLang="sr-Latn-RS" sz="1800" dirty="0" err="1">
                <a:solidFill>
                  <a:schemeClr val="tx1"/>
                </a:solidFill>
              </a:rPr>
              <a:t>instructions</a:t>
            </a:r>
            <a:r>
              <a:rPr lang="sr-Latn-RS" altLang="sr-Latn-RS" sz="1800" dirty="0">
                <a:solidFill>
                  <a:schemeClr val="tx1"/>
                </a:solidFill>
              </a:rPr>
              <a:t> </a:t>
            </a:r>
            <a:r>
              <a:rPr lang="sr-Latn-RS" altLang="sr-Latn-RS" sz="1800" dirty="0" err="1">
                <a:solidFill>
                  <a:schemeClr val="tx1"/>
                </a:solidFill>
              </a:rPr>
              <a:t>with</a:t>
            </a:r>
            <a:r>
              <a:rPr lang="sr-Latn-RS" altLang="sr-Latn-RS" sz="1800" dirty="0">
                <a:solidFill>
                  <a:schemeClr val="tx1"/>
                </a:solidFill>
              </a:rPr>
              <a:t> </a:t>
            </a:r>
            <a:r>
              <a:rPr lang="sr-Latn-RS" altLang="sr-Latn-RS" sz="1800" dirty="0" err="1">
                <a:solidFill>
                  <a:schemeClr val="tx1"/>
                </a:solidFill>
              </a:rPr>
              <a:t>written</a:t>
            </a:r>
            <a:r>
              <a:rPr lang="sr-Latn-RS" altLang="sr-Latn-RS" sz="1800" dirty="0">
                <a:solidFill>
                  <a:schemeClr val="tx1"/>
                </a:solidFill>
              </a:rPr>
              <a:t> </a:t>
            </a:r>
            <a:r>
              <a:rPr lang="sr-Latn-RS" altLang="sr-Latn-RS" sz="1800" dirty="0" err="1">
                <a:solidFill>
                  <a:schemeClr val="tx1"/>
                </a:solidFill>
              </a:rPr>
              <a:t>supports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Avoid</a:t>
            </a:r>
            <a:r>
              <a:rPr lang="sr-Latn-RS" altLang="sr-Latn-RS" sz="1800" b="1" u="sng" dirty="0">
                <a:solidFill>
                  <a:schemeClr val="tx1"/>
                </a:solidFill>
              </a:rPr>
              <a:t> </a:t>
            </a:r>
            <a:r>
              <a:rPr lang="sr-Latn-RS" altLang="sr-Latn-RS" sz="1800" b="1" u="sng" dirty="0" err="1">
                <a:solidFill>
                  <a:schemeClr val="tx1"/>
                </a:solidFill>
              </a:rPr>
              <a:t>rushing</a:t>
            </a:r>
            <a:r>
              <a:rPr lang="sr-Latn-RS" altLang="sr-Latn-RS" sz="1800" b="1" u="sng" dirty="0">
                <a:solidFill>
                  <a:schemeClr val="tx1"/>
                </a:solidFill>
              </a:rPr>
              <a:t> </a:t>
            </a:r>
            <a:r>
              <a:rPr lang="sr-Latn-RS" altLang="sr-Latn-RS" sz="1800" b="1" u="sng" dirty="0" err="1">
                <a:solidFill>
                  <a:schemeClr val="tx1"/>
                </a:solidFill>
              </a:rPr>
              <a:t>the</a:t>
            </a:r>
            <a:r>
              <a:rPr lang="sr-Latn-RS" altLang="sr-Latn-RS" sz="1800" b="1" u="sng" dirty="0">
                <a:solidFill>
                  <a:schemeClr val="tx1"/>
                </a:solidFill>
              </a:rPr>
              <a:t> student </a:t>
            </a:r>
            <a:r>
              <a:rPr lang="sr-Latn-RS" altLang="sr-Latn-RS" sz="1800" b="1" u="sng" dirty="0" err="1">
                <a:solidFill>
                  <a:schemeClr val="tx1"/>
                </a:solidFill>
              </a:rPr>
              <a:t>during</a:t>
            </a:r>
            <a:r>
              <a:rPr lang="sr-Latn-RS" altLang="sr-Latn-RS" sz="1800" b="1" u="sng" dirty="0">
                <a:solidFill>
                  <a:schemeClr val="tx1"/>
                </a:solidFill>
              </a:rPr>
              <a:t> </a:t>
            </a:r>
            <a:r>
              <a:rPr lang="sr-Latn-RS" altLang="sr-Latn-RS" sz="1800" b="1" u="sng" dirty="0" err="1">
                <a:solidFill>
                  <a:schemeClr val="tx1"/>
                </a:solidFill>
              </a:rPr>
              <a:t>speaking</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Collaborate</a:t>
            </a:r>
            <a:r>
              <a:rPr lang="sr-Latn-RS" altLang="sr-Latn-RS" sz="1800" dirty="0">
                <a:solidFill>
                  <a:schemeClr val="tx1"/>
                </a:solidFill>
              </a:rPr>
              <a:t> </a:t>
            </a:r>
            <a:r>
              <a:rPr lang="sr-Latn-RS" altLang="sr-Latn-RS" sz="1800" dirty="0" err="1">
                <a:solidFill>
                  <a:schemeClr val="tx1"/>
                </a:solidFill>
              </a:rPr>
              <a:t>regularly</a:t>
            </a:r>
            <a:r>
              <a:rPr lang="sr-Latn-RS" altLang="sr-Latn-RS" sz="1800" dirty="0">
                <a:solidFill>
                  <a:schemeClr val="tx1"/>
                </a:solidFill>
              </a:rPr>
              <a:t> </a:t>
            </a:r>
            <a:r>
              <a:rPr lang="sr-Latn-RS" altLang="sr-Latn-RS" sz="1800" dirty="0" err="1">
                <a:solidFill>
                  <a:schemeClr val="tx1"/>
                </a:solidFill>
              </a:rPr>
              <a:t>with</a:t>
            </a:r>
            <a:r>
              <a:rPr lang="sr-Latn-RS" altLang="sr-Latn-RS" sz="1800" dirty="0">
                <a:solidFill>
                  <a:schemeClr val="tx1"/>
                </a:solidFill>
              </a:rPr>
              <a:t> a </a:t>
            </a:r>
            <a:r>
              <a:rPr lang="sr-Latn-RS" altLang="sr-Latn-RS" sz="1800" dirty="0" err="1">
                <a:solidFill>
                  <a:schemeClr val="tx1"/>
                </a:solidFill>
              </a:rPr>
              <a:t>speech</a:t>
            </a:r>
            <a:r>
              <a:rPr lang="sr-Latn-RS" altLang="sr-Latn-RS" sz="1800" dirty="0">
                <a:solidFill>
                  <a:schemeClr val="tx1"/>
                </a:solidFill>
              </a:rPr>
              <a:t> </a:t>
            </a:r>
            <a:r>
              <a:rPr lang="sr-Latn-RS" altLang="sr-Latn-RS" sz="1800" dirty="0" err="1">
                <a:solidFill>
                  <a:schemeClr val="tx1"/>
                </a:solidFill>
              </a:rPr>
              <a:t>therapist</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b="1" u="sng" dirty="0" err="1">
                <a:solidFill>
                  <a:schemeClr val="tx1"/>
                </a:solidFill>
              </a:rPr>
              <a:t>visual</a:t>
            </a:r>
            <a:r>
              <a:rPr lang="sr-Latn-RS" altLang="sr-Latn-RS" sz="1800" b="1" u="sng" dirty="0">
                <a:solidFill>
                  <a:schemeClr val="tx1"/>
                </a:solidFill>
              </a:rPr>
              <a:t> </a:t>
            </a:r>
            <a:r>
              <a:rPr lang="sr-Latn-RS" altLang="sr-Latn-RS" sz="1800" b="1" u="sng" dirty="0" err="1">
                <a:solidFill>
                  <a:schemeClr val="tx1"/>
                </a:solidFill>
              </a:rPr>
              <a:t>or</a:t>
            </a:r>
            <a:r>
              <a:rPr lang="sr-Latn-RS" altLang="sr-Latn-RS" sz="1800" b="1" u="sng" dirty="0">
                <a:solidFill>
                  <a:schemeClr val="tx1"/>
                </a:solidFill>
              </a:rPr>
              <a:t> </a:t>
            </a:r>
            <a:r>
              <a:rPr lang="sr-Latn-RS" altLang="sr-Latn-RS" sz="1800" b="1" u="sng" dirty="0" err="1">
                <a:solidFill>
                  <a:schemeClr val="tx1"/>
                </a:solidFill>
              </a:rPr>
              <a:t>practical</a:t>
            </a:r>
            <a:r>
              <a:rPr lang="sr-Latn-RS" altLang="sr-Latn-RS" sz="1800" b="1" u="sng" dirty="0">
                <a:solidFill>
                  <a:schemeClr val="tx1"/>
                </a:solidFill>
              </a:rPr>
              <a:t> </a:t>
            </a:r>
            <a:r>
              <a:rPr lang="sr-Latn-RS" altLang="sr-Latn-RS" sz="1800" b="1" u="sng" dirty="0" err="1">
                <a:solidFill>
                  <a:schemeClr val="tx1"/>
                </a:solidFill>
              </a:rPr>
              <a:t>demonstrations</a:t>
            </a:r>
            <a:r>
              <a:rPr lang="sr-Latn-RS" altLang="sr-Latn-RS" sz="1800" b="1" u="sng" dirty="0">
                <a:solidFill>
                  <a:schemeClr val="tx1"/>
                </a:solidFill>
              </a:rPr>
              <a:t> </a:t>
            </a:r>
            <a:r>
              <a:rPr lang="sr-Latn-RS" altLang="sr-Latn-RS" sz="1800" dirty="0" err="1">
                <a:solidFill>
                  <a:schemeClr val="tx1"/>
                </a:solidFill>
              </a:rPr>
              <a:t>of</a:t>
            </a:r>
            <a:r>
              <a:rPr lang="sr-Latn-RS" altLang="sr-Latn-RS" sz="1800" dirty="0">
                <a:solidFill>
                  <a:schemeClr val="tx1"/>
                </a:solidFill>
              </a:rPr>
              <a:t> </a:t>
            </a:r>
            <a:r>
              <a:rPr lang="sr-Latn-RS" altLang="sr-Latn-RS" sz="1800" dirty="0" err="1">
                <a:solidFill>
                  <a:schemeClr val="tx1"/>
                </a:solidFill>
              </a:rPr>
              <a:t>knowledge</a:t>
            </a:r>
            <a:r>
              <a:rPr lang="sr-Latn-RS" altLang="sr-Latn-RS" sz="1800" dirty="0">
                <a:solidFill>
                  <a:schemeClr val="tx1"/>
                </a:solidFill>
              </a:rPr>
              <a:t>.</a:t>
            </a:r>
          </a:p>
        </p:txBody>
      </p:sp>
    </p:spTree>
    <p:extLst>
      <p:ext uri="{BB962C8B-B14F-4D97-AF65-F5344CB8AC3E}">
        <p14:creationId xmlns:p14="http://schemas.microsoft.com/office/powerpoint/2010/main" val="4129871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35DD3BD-4E0D-4557-8573-F58EB3FFCC48}"/>
              </a:ext>
            </a:extLst>
          </p:cNvPr>
          <p:cNvSpPr>
            <a:spLocks noGrp="1"/>
          </p:cNvSpPr>
          <p:nvPr>
            <p:ph type="title"/>
          </p:nvPr>
        </p:nvSpPr>
        <p:spPr>
          <a:xfrm>
            <a:off x="629265" y="2112548"/>
            <a:ext cx="4442312" cy="1362057"/>
          </a:xfrm>
        </p:spPr>
        <p:txBody>
          <a:bodyPr/>
          <a:lstStyle/>
          <a:p>
            <a:r>
              <a:rPr lang="hr-HR" dirty="0" err="1"/>
              <a:t>Intellectual</a:t>
            </a:r>
            <a:r>
              <a:rPr lang="hr-HR" dirty="0"/>
              <a:t> </a:t>
            </a:r>
            <a:r>
              <a:rPr lang="hr-HR" dirty="0" err="1"/>
              <a:t>Disabilities</a:t>
            </a:r>
            <a:endParaRPr lang="hr-HR" dirty="0"/>
          </a:p>
        </p:txBody>
      </p:sp>
      <p:sp>
        <p:nvSpPr>
          <p:cNvPr id="4" name="Rectangle 1">
            <a:extLst>
              <a:ext uri="{FF2B5EF4-FFF2-40B4-BE49-F238E27FC236}">
                <a16:creationId xmlns:a16="http://schemas.microsoft.com/office/drawing/2014/main" id="{9F2B0945-2774-4115-A7B0-92AF33B46EE4}"/>
              </a:ext>
            </a:extLst>
          </p:cNvPr>
          <p:cNvSpPr>
            <a:spLocks noGrp="1" noChangeArrowheads="1"/>
          </p:cNvSpPr>
          <p:nvPr>
            <p:ph idx="1"/>
          </p:nvPr>
        </p:nvSpPr>
        <p:spPr bwMode="auto">
          <a:xfrm>
            <a:off x="5684480" y="1097332"/>
            <a:ext cx="5123454" cy="4620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Simplify</a:t>
            </a:r>
            <a:r>
              <a:rPr lang="sr-Latn-RS" altLang="sr-Latn-RS" sz="1800" dirty="0">
                <a:solidFill>
                  <a:schemeClr val="tx1"/>
                </a:solidFill>
              </a:rPr>
              <a:t> </a:t>
            </a:r>
            <a:r>
              <a:rPr lang="sr-Latn-RS" altLang="sr-Latn-RS" sz="1800" dirty="0" err="1">
                <a:solidFill>
                  <a:schemeClr val="tx1"/>
                </a:solidFill>
              </a:rPr>
              <a:t>learning</a:t>
            </a:r>
            <a:r>
              <a:rPr lang="sr-Latn-RS" altLang="sr-Latn-RS" sz="1800" dirty="0">
                <a:solidFill>
                  <a:schemeClr val="tx1"/>
                </a:solidFill>
              </a:rPr>
              <a:t> </a:t>
            </a:r>
            <a:r>
              <a:rPr lang="sr-Latn-RS" altLang="sr-Latn-RS" sz="1800" dirty="0" err="1">
                <a:solidFill>
                  <a:schemeClr val="tx1"/>
                </a:solidFill>
              </a:rPr>
              <a:t>goals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concrete</a:t>
            </a:r>
            <a:r>
              <a:rPr lang="sr-Latn-RS" altLang="sr-Latn-RS" sz="1800" b="1" u="sng" dirty="0">
                <a:solidFill>
                  <a:schemeClr val="tx1"/>
                </a:solidFill>
              </a:rPr>
              <a:t> </a:t>
            </a:r>
            <a:r>
              <a:rPr lang="sr-Latn-RS" altLang="sr-Latn-RS" sz="1800" b="1" u="sng" dirty="0" err="1">
                <a:solidFill>
                  <a:schemeClr val="tx1"/>
                </a:solidFill>
              </a:rPr>
              <a:t>examples</a:t>
            </a:r>
            <a:r>
              <a:rPr lang="sr-Latn-RS" altLang="sr-Latn-RS" sz="1800" b="1" u="sng"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demonstrations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Teach</a:t>
            </a:r>
            <a:r>
              <a:rPr lang="sr-Latn-RS" altLang="sr-Latn-RS" sz="1800" dirty="0">
                <a:solidFill>
                  <a:schemeClr val="tx1"/>
                </a:solidFill>
              </a:rPr>
              <a:t> </a:t>
            </a:r>
            <a:r>
              <a:rPr lang="sr-Latn-RS" altLang="sr-Latn-RS" sz="1800" b="1" u="sng" dirty="0">
                <a:solidFill>
                  <a:schemeClr val="tx1"/>
                </a:solidFill>
              </a:rPr>
              <a:t>one </a:t>
            </a:r>
            <a:r>
              <a:rPr lang="sr-Latn-RS" altLang="sr-Latn-RS" sz="1800" b="1" u="sng" dirty="0" err="1">
                <a:solidFill>
                  <a:schemeClr val="tx1"/>
                </a:solidFill>
              </a:rPr>
              <a:t>concept</a:t>
            </a:r>
            <a:r>
              <a:rPr lang="sr-Latn-RS" altLang="sr-Latn-RS" sz="1800" b="1" u="sng" dirty="0">
                <a:solidFill>
                  <a:schemeClr val="tx1"/>
                </a:solidFill>
              </a:rPr>
              <a:t> at a time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Repeat</a:t>
            </a:r>
            <a:r>
              <a:rPr lang="sr-Latn-RS" altLang="sr-Latn-RS" sz="1800" dirty="0">
                <a:solidFill>
                  <a:schemeClr val="tx1"/>
                </a:solidFill>
              </a:rPr>
              <a:t> </a:t>
            </a:r>
            <a:r>
              <a:rPr lang="sr-Latn-RS" altLang="sr-Latn-RS" sz="1800" dirty="0" err="1">
                <a:solidFill>
                  <a:schemeClr val="tx1"/>
                </a:solidFill>
              </a:rPr>
              <a:t>information</a:t>
            </a:r>
            <a:r>
              <a:rPr lang="sr-Latn-RS" altLang="sr-Latn-RS" sz="1800" dirty="0">
                <a:solidFill>
                  <a:schemeClr val="tx1"/>
                </a:solidFill>
              </a:rPr>
              <a:t> </a:t>
            </a:r>
            <a:r>
              <a:rPr lang="sr-Latn-RS" altLang="sr-Latn-RS" sz="1800" dirty="0" err="1">
                <a:solidFill>
                  <a:schemeClr val="tx1"/>
                </a:solidFill>
              </a:rPr>
              <a:t>frequently</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visual</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hands</a:t>
            </a:r>
            <a:r>
              <a:rPr lang="sr-Latn-RS" altLang="sr-Latn-RS" sz="1800" dirty="0">
                <a:solidFill>
                  <a:schemeClr val="tx1"/>
                </a:solidFill>
              </a:rPr>
              <a:t>-on </a:t>
            </a:r>
            <a:r>
              <a:rPr lang="sr-Latn-RS" altLang="sr-Latn-RS" sz="1800" dirty="0" err="1">
                <a:solidFill>
                  <a:schemeClr val="tx1"/>
                </a:solidFill>
              </a:rPr>
              <a:t>materials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step-by-step</a:t>
            </a:r>
            <a:r>
              <a:rPr lang="sr-Latn-RS" altLang="sr-Latn-RS" sz="1800" dirty="0">
                <a:solidFill>
                  <a:schemeClr val="tx1"/>
                </a:solidFill>
              </a:rPr>
              <a:t> </a:t>
            </a:r>
            <a:r>
              <a:rPr lang="sr-Latn-RS" altLang="sr-Latn-RS" sz="1800" dirty="0" err="1">
                <a:solidFill>
                  <a:schemeClr val="tx1"/>
                </a:solidFill>
              </a:rPr>
              <a:t>guidance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Adapt</a:t>
            </a:r>
            <a:r>
              <a:rPr lang="sr-Latn-RS" altLang="sr-Latn-RS" sz="1800" dirty="0">
                <a:solidFill>
                  <a:schemeClr val="tx1"/>
                </a:solidFill>
              </a:rPr>
              <a:t> </a:t>
            </a:r>
            <a:r>
              <a:rPr lang="sr-Latn-RS" altLang="sr-Latn-RS" sz="1800" dirty="0" err="1">
                <a:solidFill>
                  <a:schemeClr val="tx1"/>
                </a:solidFill>
              </a:rPr>
              <a:t>the</a:t>
            </a:r>
            <a:r>
              <a:rPr lang="sr-Latn-RS" altLang="sr-Latn-RS" sz="1800" dirty="0">
                <a:solidFill>
                  <a:schemeClr val="tx1"/>
                </a:solidFill>
              </a:rPr>
              <a:t> </a:t>
            </a:r>
            <a:r>
              <a:rPr lang="sr-Latn-RS" altLang="sr-Latn-RS" sz="1800" dirty="0" err="1">
                <a:solidFill>
                  <a:schemeClr val="tx1"/>
                </a:solidFill>
              </a:rPr>
              <a:t>amount</a:t>
            </a:r>
            <a:r>
              <a:rPr lang="sr-Latn-RS" altLang="sr-Latn-RS" sz="1800" dirty="0">
                <a:solidFill>
                  <a:schemeClr val="tx1"/>
                </a:solidFill>
              </a:rPr>
              <a:t> </a:t>
            </a:r>
            <a:r>
              <a:rPr lang="sr-Latn-RS" altLang="sr-Latn-RS" sz="1800" dirty="0" err="1">
                <a:solidFill>
                  <a:schemeClr val="tx1"/>
                </a:solidFill>
              </a:rPr>
              <a:t>of</a:t>
            </a:r>
            <a:r>
              <a:rPr lang="sr-Latn-RS" altLang="sr-Latn-RS" sz="1800" dirty="0">
                <a:solidFill>
                  <a:schemeClr val="tx1"/>
                </a:solidFill>
              </a:rPr>
              <a:t> </a:t>
            </a:r>
            <a:r>
              <a:rPr lang="sr-Latn-RS" altLang="sr-Latn-RS" sz="1800" dirty="0" err="1">
                <a:solidFill>
                  <a:schemeClr val="tx1"/>
                </a:solidFill>
              </a:rPr>
              <a:t>work</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Focus</a:t>
            </a:r>
            <a:r>
              <a:rPr lang="sr-Latn-RS" altLang="sr-Latn-RS" sz="1800" dirty="0">
                <a:solidFill>
                  <a:schemeClr val="tx1"/>
                </a:solidFill>
              </a:rPr>
              <a:t> on </a:t>
            </a:r>
            <a:r>
              <a:rPr lang="sr-Latn-RS" altLang="sr-Latn-RS" sz="1800" dirty="0" err="1">
                <a:solidFill>
                  <a:schemeClr val="tx1"/>
                </a:solidFill>
              </a:rPr>
              <a:t>functional</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practical</a:t>
            </a:r>
            <a:r>
              <a:rPr lang="sr-Latn-RS" altLang="sr-Latn-RS" sz="1800" dirty="0">
                <a:solidFill>
                  <a:schemeClr val="tx1"/>
                </a:solidFill>
              </a:rPr>
              <a:t> </a:t>
            </a:r>
            <a:r>
              <a:rPr lang="sr-Latn-RS" altLang="sr-Latn-RS" sz="1800" dirty="0" err="1">
                <a:solidFill>
                  <a:schemeClr val="tx1"/>
                </a:solidFill>
              </a:rPr>
              <a:t>skills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dirty="0" err="1">
                <a:solidFill>
                  <a:schemeClr val="tx1"/>
                </a:solidFill>
              </a:rPr>
              <a:t>additional</a:t>
            </a:r>
            <a:r>
              <a:rPr lang="sr-Latn-RS" altLang="sr-Latn-RS" sz="1800" dirty="0">
                <a:solidFill>
                  <a:schemeClr val="tx1"/>
                </a:solidFill>
              </a:rPr>
              <a:t> </a:t>
            </a:r>
            <a:r>
              <a:rPr lang="sr-Latn-RS" altLang="sr-Latn-RS" sz="1800" dirty="0" err="1">
                <a:solidFill>
                  <a:schemeClr val="tx1"/>
                </a:solidFill>
              </a:rPr>
              <a:t>practice</a:t>
            </a:r>
            <a:r>
              <a:rPr lang="sr-Latn-RS" altLang="sr-Latn-RS" sz="1800" dirty="0">
                <a:solidFill>
                  <a:schemeClr val="tx1"/>
                </a:solidFill>
              </a:rPr>
              <a:t> </a:t>
            </a:r>
            <a:r>
              <a:rPr lang="sr-Latn-RS" altLang="sr-Latn-RS" sz="1800" dirty="0" err="1">
                <a:solidFill>
                  <a:schemeClr val="tx1"/>
                </a:solidFill>
              </a:rPr>
              <a:t>opportunities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Reinforce</a:t>
            </a:r>
            <a:r>
              <a:rPr lang="sr-Latn-RS" altLang="sr-Latn-RS" sz="1800" b="1" u="sng" dirty="0">
                <a:solidFill>
                  <a:schemeClr val="tx1"/>
                </a:solidFill>
              </a:rPr>
              <a:t> </a:t>
            </a:r>
            <a:r>
              <a:rPr lang="sr-Latn-RS" altLang="sr-Latn-RS" sz="1800" b="1" u="sng" dirty="0" err="1">
                <a:solidFill>
                  <a:schemeClr val="tx1"/>
                </a:solidFill>
              </a:rPr>
              <a:t>success</a:t>
            </a:r>
            <a:r>
              <a:rPr lang="sr-Latn-RS" altLang="sr-Latn-RS" sz="1800" b="1" u="sng" dirty="0">
                <a:solidFill>
                  <a:schemeClr val="tx1"/>
                </a:solidFill>
              </a:rPr>
              <a:t> </a:t>
            </a:r>
            <a:r>
              <a:rPr lang="sr-Latn-RS" altLang="sr-Latn-RS" sz="1800" b="1" u="sng" dirty="0" err="1">
                <a:solidFill>
                  <a:schemeClr val="tx1"/>
                </a:solidFill>
              </a:rPr>
              <a:t>immediately</a:t>
            </a:r>
            <a:r>
              <a:rPr lang="sr-Latn-RS" altLang="sr-Latn-RS" sz="1800" b="1" u="sng"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positively</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individualized</a:t>
            </a:r>
            <a:r>
              <a:rPr lang="sr-Latn-RS" altLang="sr-Latn-RS" sz="1800" dirty="0">
                <a:solidFill>
                  <a:schemeClr val="tx1"/>
                </a:solidFill>
              </a:rPr>
              <a:t> </a:t>
            </a:r>
            <a:r>
              <a:rPr lang="sr-Latn-RS" altLang="sr-Latn-RS" sz="1800" dirty="0" err="1">
                <a:solidFill>
                  <a:schemeClr val="tx1"/>
                </a:solidFill>
              </a:rPr>
              <a:t>assessment</a:t>
            </a:r>
            <a:r>
              <a:rPr lang="sr-Latn-RS" altLang="sr-Latn-RS" sz="1800" dirty="0">
                <a:solidFill>
                  <a:schemeClr val="tx1"/>
                </a:solidFill>
              </a:rPr>
              <a:t> </a:t>
            </a:r>
            <a:r>
              <a:rPr lang="sr-Latn-RS" altLang="sr-Latn-RS" sz="1800" dirty="0" err="1">
                <a:solidFill>
                  <a:schemeClr val="tx1"/>
                </a:solidFill>
              </a:rPr>
              <a:t>criteria</a:t>
            </a:r>
            <a:r>
              <a:rPr lang="sr-Latn-RS" altLang="sr-Latn-RS" sz="1800" dirty="0">
                <a:solidFill>
                  <a:schemeClr val="tx1"/>
                </a:solidFill>
              </a:rPr>
              <a:t>. </a:t>
            </a:r>
          </a:p>
        </p:txBody>
      </p:sp>
    </p:spTree>
    <p:extLst>
      <p:ext uri="{BB962C8B-B14F-4D97-AF65-F5344CB8AC3E}">
        <p14:creationId xmlns:p14="http://schemas.microsoft.com/office/powerpoint/2010/main" val="4166159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C541D25-A5DF-4A59-82CD-413628DDFFAC}"/>
              </a:ext>
            </a:extLst>
          </p:cNvPr>
          <p:cNvSpPr>
            <a:spLocks noGrp="1"/>
          </p:cNvSpPr>
          <p:nvPr>
            <p:ph type="title"/>
          </p:nvPr>
        </p:nvSpPr>
        <p:spPr>
          <a:xfrm>
            <a:off x="-722671" y="2550488"/>
            <a:ext cx="6818671" cy="1362057"/>
          </a:xfrm>
        </p:spPr>
        <p:txBody>
          <a:bodyPr/>
          <a:lstStyle/>
          <a:p>
            <a:r>
              <a:rPr lang="hr-HR" dirty="0" err="1"/>
              <a:t>Emotional</a:t>
            </a:r>
            <a:r>
              <a:rPr lang="hr-HR" dirty="0"/>
              <a:t> </a:t>
            </a:r>
            <a:r>
              <a:rPr lang="hr-HR" dirty="0" err="1"/>
              <a:t>and</a:t>
            </a:r>
            <a:r>
              <a:rPr lang="hr-HR" dirty="0"/>
              <a:t> </a:t>
            </a:r>
            <a:r>
              <a:rPr lang="hr-HR" dirty="0" err="1"/>
              <a:t>Behavioral</a:t>
            </a:r>
            <a:r>
              <a:rPr lang="hr-HR" dirty="0"/>
              <a:t> </a:t>
            </a:r>
            <a:r>
              <a:rPr lang="hr-HR" dirty="0" err="1"/>
              <a:t>Difficulties</a:t>
            </a:r>
            <a:endParaRPr lang="hr-HR" dirty="0"/>
          </a:p>
        </p:txBody>
      </p:sp>
      <p:sp>
        <p:nvSpPr>
          <p:cNvPr id="4" name="Rectangle 1">
            <a:extLst>
              <a:ext uri="{FF2B5EF4-FFF2-40B4-BE49-F238E27FC236}">
                <a16:creationId xmlns:a16="http://schemas.microsoft.com/office/drawing/2014/main" id="{1296EA73-0FCF-461C-891B-46726A0AE042}"/>
              </a:ext>
            </a:extLst>
          </p:cNvPr>
          <p:cNvSpPr>
            <a:spLocks noGrp="1" noChangeArrowheads="1"/>
          </p:cNvSpPr>
          <p:nvPr>
            <p:ph idx="1"/>
          </p:nvPr>
        </p:nvSpPr>
        <p:spPr bwMode="auto">
          <a:xfrm>
            <a:off x="5261694" y="1005866"/>
            <a:ext cx="6396623" cy="4620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b="1" u="sng" dirty="0" err="1">
                <a:solidFill>
                  <a:schemeClr val="tx1"/>
                </a:solidFill>
              </a:rPr>
              <a:t>restorative</a:t>
            </a:r>
            <a:r>
              <a:rPr lang="sr-Latn-RS" altLang="sr-Latn-RS" sz="1800" b="1" u="sng" dirty="0">
                <a:solidFill>
                  <a:schemeClr val="tx1"/>
                </a:solidFill>
              </a:rPr>
              <a:t> </a:t>
            </a:r>
            <a:r>
              <a:rPr lang="sr-Latn-RS" altLang="sr-Latn-RS" sz="1800" b="1" u="sng" dirty="0" err="1">
                <a:solidFill>
                  <a:schemeClr val="tx1"/>
                </a:solidFill>
              </a:rPr>
              <a:t>conversations</a:t>
            </a:r>
            <a:r>
              <a:rPr lang="sr-Latn-RS" altLang="sr-Latn-RS" sz="1800" b="1" u="sng" dirty="0">
                <a:solidFill>
                  <a:schemeClr val="tx1"/>
                </a:solidFill>
              </a:rPr>
              <a:t> </a:t>
            </a:r>
            <a:r>
              <a:rPr lang="sr-Latn-RS" altLang="sr-Latn-RS" sz="1800" dirty="0" err="1">
                <a:solidFill>
                  <a:schemeClr val="tx1"/>
                </a:solidFill>
              </a:rPr>
              <a:t>instead</a:t>
            </a:r>
            <a:r>
              <a:rPr lang="sr-Latn-RS" altLang="sr-Latn-RS" sz="1800" dirty="0">
                <a:solidFill>
                  <a:schemeClr val="tx1"/>
                </a:solidFill>
              </a:rPr>
              <a:t> </a:t>
            </a:r>
            <a:r>
              <a:rPr lang="sr-Latn-RS" altLang="sr-Latn-RS" sz="1800" dirty="0" err="1">
                <a:solidFill>
                  <a:schemeClr val="tx1"/>
                </a:solidFill>
              </a:rPr>
              <a:t>of</a:t>
            </a:r>
            <a:r>
              <a:rPr lang="sr-Latn-RS" altLang="sr-Latn-RS" sz="1800" dirty="0">
                <a:solidFill>
                  <a:schemeClr val="tx1"/>
                </a:solidFill>
              </a:rPr>
              <a:t> </a:t>
            </a:r>
            <a:r>
              <a:rPr lang="sr-Latn-RS" altLang="sr-Latn-RS" sz="1800" dirty="0" err="1">
                <a:solidFill>
                  <a:schemeClr val="tx1"/>
                </a:solidFill>
              </a:rPr>
              <a:t>punishment</a:t>
            </a:r>
            <a:r>
              <a:rPr lang="sr-Latn-RS" altLang="sr-Latn-RS" sz="1800" dirty="0">
                <a:solidFill>
                  <a:schemeClr val="tx1"/>
                </a:solidFill>
              </a:rPr>
              <a:t> </a:t>
            </a:r>
            <a:r>
              <a:rPr lang="sr-Latn-RS" altLang="sr-Latn-RS" sz="1800" dirty="0" err="1">
                <a:solidFill>
                  <a:schemeClr val="tx1"/>
                </a:solidFill>
              </a:rPr>
              <a:t>alone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Create</a:t>
            </a:r>
            <a:r>
              <a:rPr lang="sr-Latn-RS" altLang="sr-Latn-RS" sz="1800" dirty="0">
                <a:solidFill>
                  <a:schemeClr val="tx1"/>
                </a:solidFill>
              </a:rPr>
              <a:t> </a:t>
            </a:r>
            <a:r>
              <a:rPr lang="sr-Latn-RS" altLang="sr-Latn-RS" sz="1800" dirty="0" err="1">
                <a:solidFill>
                  <a:schemeClr val="tx1"/>
                </a:solidFill>
              </a:rPr>
              <a:t>clear</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predictable</a:t>
            </a:r>
            <a:r>
              <a:rPr lang="sr-Latn-RS" altLang="sr-Latn-RS" sz="1800" dirty="0">
                <a:solidFill>
                  <a:schemeClr val="tx1"/>
                </a:solidFill>
              </a:rPr>
              <a:t> </a:t>
            </a:r>
            <a:r>
              <a:rPr lang="sr-Latn-RS" altLang="sr-Latn-RS" sz="1800" b="1" u="sng" dirty="0" err="1">
                <a:solidFill>
                  <a:schemeClr val="tx1"/>
                </a:solidFill>
              </a:rPr>
              <a:t>rules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Teach</a:t>
            </a:r>
            <a:r>
              <a:rPr lang="sr-Latn-RS" altLang="sr-Latn-RS" sz="1800" dirty="0">
                <a:solidFill>
                  <a:schemeClr val="tx1"/>
                </a:solidFill>
              </a:rPr>
              <a:t> </a:t>
            </a:r>
            <a:r>
              <a:rPr lang="sr-Latn-RS" altLang="sr-Latn-RS" sz="1800" b="1" u="sng" dirty="0" err="1">
                <a:solidFill>
                  <a:schemeClr val="tx1"/>
                </a:solidFill>
              </a:rPr>
              <a:t>emotional</a:t>
            </a:r>
            <a:r>
              <a:rPr lang="sr-Latn-RS" altLang="sr-Latn-RS" sz="1800" b="1" u="sng" dirty="0">
                <a:solidFill>
                  <a:schemeClr val="tx1"/>
                </a:solidFill>
              </a:rPr>
              <a:t> </a:t>
            </a:r>
            <a:r>
              <a:rPr lang="sr-Latn-RS" altLang="sr-Latn-RS" sz="1800" b="1" u="sng" dirty="0" err="1">
                <a:solidFill>
                  <a:schemeClr val="tx1"/>
                </a:solidFill>
              </a:rPr>
              <a:t>regulation</a:t>
            </a:r>
            <a:r>
              <a:rPr lang="sr-Latn-RS" altLang="sr-Latn-RS" sz="1800" b="1" u="sng" dirty="0">
                <a:solidFill>
                  <a:schemeClr val="tx1"/>
                </a:solidFill>
              </a:rPr>
              <a:t> </a:t>
            </a:r>
            <a:r>
              <a:rPr lang="sr-Latn-RS" altLang="sr-Latn-RS" sz="1800" dirty="0" err="1">
                <a:solidFill>
                  <a:schemeClr val="tx1"/>
                </a:solidFill>
              </a:rPr>
              <a:t>strategies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calm-down</a:t>
            </a:r>
            <a:r>
              <a:rPr lang="sr-Latn-RS" altLang="sr-Latn-RS" sz="1800" dirty="0">
                <a:solidFill>
                  <a:schemeClr val="tx1"/>
                </a:solidFill>
              </a:rPr>
              <a:t> </a:t>
            </a:r>
            <a:r>
              <a:rPr lang="sr-Latn-RS" altLang="sr-Latn-RS" sz="1800" dirty="0" err="1">
                <a:solidFill>
                  <a:schemeClr val="tx1"/>
                </a:solidFill>
              </a:rPr>
              <a:t>spaces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Reinforce</a:t>
            </a:r>
            <a:r>
              <a:rPr lang="sr-Latn-RS" altLang="sr-Latn-RS" sz="1800" b="1" u="sng" dirty="0">
                <a:solidFill>
                  <a:schemeClr val="tx1"/>
                </a:solidFill>
              </a:rPr>
              <a:t> </a:t>
            </a:r>
            <a:r>
              <a:rPr lang="sr-Latn-RS" altLang="sr-Latn-RS" sz="1800" b="1" u="sng" dirty="0" err="1">
                <a:solidFill>
                  <a:schemeClr val="tx1"/>
                </a:solidFill>
              </a:rPr>
              <a:t>positive</a:t>
            </a:r>
            <a:r>
              <a:rPr lang="sr-Latn-RS" altLang="sr-Latn-RS" sz="1800" b="1" u="sng" dirty="0">
                <a:solidFill>
                  <a:schemeClr val="tx1"/>
                </a:solidFill>
              </a:rPr>
              <a:t> </a:t>
            </a:r>
            <a:r>
              <a:rPr lang="sr-Latn-RS" altLang="sr-Latn-RS" sz="1800" b="1" u="sng" dirty="0" err="1">
                <a:solidFill>
                  <a:schemeClr val="tx1"/>
                </a:solidFill>
              </a:rPr>
              <a:t>behavior</a:t>
            </a:r>
            <a:r>
              <a:rPr lang="sr-Latn-RS" altLang="sr-Latn-RS" sz="1800" b="1" u="sng" dirty="0">
                <a:solidFill>
                  <a:schemeClr val="tx1"/>
                </a:solidFill>
              </a:rPr>
              <a:t> </a:t>
            </a:r>
            <a:r>
              <a:rPr lang="sr-Latn-RS" altLang="sr-Latn-RS" sz="1800" dirty="0" err="1">
                <a:solidFill>
                  <a:schemeClr val="tx1"/>
                </a:solidFill>
              </a:rPr>
              <a:t>consistently</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Avoid</a:t>
            </a:r>
            <a:r>
              <a:rPr lang="sr-Latn-RS" altLang="sr-Latn-RS" sz="1800" b="1" u="sng" dirty="0">
                <a:solidFill>
                  <a:schemeClr val="tx1"/>
                </a:solidFill>
              </a:rPr>
              <a:t> </a:t>
            </a:r>
            <a:r>
              <a:rPr lang="sr-Latn-RS" altLang="sr-Latn-RS" sz="1800" b="1" u="sng" dirty="0" err="1">
                <a:solidFill>
                  <a:schemeClr val="tx1"/>
                </a:solidFill>
              </a:rPr>
              <a:t>public</a:t>
            </a:r>
            <a:r>
              <a:rPr lang="sr-Latn-RS" altLang="sr-Latn-RS" sz="1800" b="1" u="sng" dirty="0">
                <a:solidFill>
                  <a:schemeClr val="tx1"/>
                </a:solidFill>
              </a:rPr>
              <a:t> </a:t>
            </a:r>
            <a:r>
              <a:rPr lang="sr-Latn-RS" altLang="sr-Latn-RS" sz="1800" b="1" u="sng" dirty="0" err="1">
                <a:solidFill>
                  <a:schemeClr val="tx1"/>
                </a:solidFill>
              </a:rPr>
              <a:t>criticism</a:t>
            </a:r>
            <a:r>
              <a:rPr lang="sr-Latn-RS" altLang="sr-Latn-RS" sz="1800" b="1" u="sng" dirty="0">
                <a:solidFill>
                  <a:schemeClr val="tx1"/>
                </a:solidFill>
              </a:rPr>
              <a:t> </a:t>
            </a:r>
            <a:r>
              <a:rPr lang="sr-Latn-RS" altLang="sr-Latn-RS" sz="1800" dirty="0" err="1">
                <a:solidFill>
                  <a:schemeClr val="tx1"/>
                </a:solidFill>
              </a:rPr>
              <a:t>or</a:t>
            </a:r>
            <a:r>
              <a:rPr lang="sr-Latn-RS" altLang="sr-Latn-RS" sz="1800" dirty="0">
                <a:solidFill>
                  <a:schemeClr val="tx1"/>
                </a:solidFill>
              </a:rPr>
              <a:t> </a:t>
            </a:r>
            <a:r>
              <a:rPr lang="sr-Latn-RS" altLang="sr-Latn-RS" sz="1800" dirty="0" err="1">
                <a:solidFill>
                  <a:schemeClr val="tx1"/>
                </a:solidFill>
              </a:rPr>
              <a:t>humiliation</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Build</a:t>
            </a:r>
            <a:r>
              <a:rPr lang="sr-Latn-RS" altLang="sr-Latn-RS" sz="1800" dirty="0">
                <a:solidFill>
                  <a:schemeClr val="tx1"/>
                </a:solidFill>
              </a:rPr>
              <a:t> </a:t>
            </a:r>
            <a:r>
              <a:rPr lang="sr-Latn-RS" altLang="sr-Latn-RS" sz="1800" dirty="0" err="1">
                <a:solidFill>
                  <a:schemeClr val="tx1"/>
                </a:solidFill>
              </a:rPr>
              <a:t>trusting</a:t>
            </a:r>
            <a:r>
              <a:rPr lang="sr-Latn-RS" altLang="sr-Latn-RS" sz="1800" dirty="0">
                <a:solidFill>
                  <a:schemeClr val="tx1"/>
                </a:solidFill>
              </a:rPr>
              <a:t> </a:t>
            </a:r>
            <a:r>
              <a:rPr lang="sr-Latn-RS" altLang="sr-Latn-RS" sz="1800" dirty="0" err="1">
                <a:solidFill>
                  <a:schemeClr val="tx1"/>
                </a:solidFill>
              </a:rPr>
              <a:t>teacher</a:t>
            </a:r>
            <a:r>
              <a:rPr lang="sr-Latn-RS" altLang="sr-Latn-RS" sz="1800" dirty="0">
                <a:solidFill>
                  <a:schemeClr val="tx1"/>
                </a:solidFill>
              </a:rPr>
              <a:t>-student </a:t>
            </a:r>
            <a:r>
              <a:rPr lang="sr-Latn-RS" altLang="sr-Latn-RS" sz="1800" dirty="0" err="1">
                <a:solidFill>
                  <a:schemeClr val="tx1"/>
                </a:solidFill>
              </a:rPr>
              <a:t>relationships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b="1" u="sng" dirty="0" err="1">
                <a:solidFill>
                  <a:schemeClr val="tx1"/>
                </a:solidFill>
              </a:rPr>
              <a:t>Identify</a:t>
            </a:r>
            <a:r>
              <a:rPr lang="sr-Latn-RS" altLang="sr-Latn-RS" sz="1800" b="1" u="sng" dirty="0">
                <a:solidFill>
                  <a:schemeClr val="tx1"/>
                </a:solidFill>
              </a:rPr>
              <a:t> </a:t>
            </a:r>
            <a:r>
              <a:rPr lang="sr-Latn-RS" altLang="sr-Latn-RS" sz="1800" b="1" u="sng" dirty="0" err="1">
                <a:solidFill>
                  <a:schemeClr val="tx1"/>
                </a:solidFill>
              </a:rPr>
              <a:t>triggers</a:t>
            </a:r>
            <a:r>
              <a:rPr lang="sr-Latn-RS" altLang="sr-Latn-RS" sz="1800" b="1" u="sng" dirty="0">
                <a:solidFill>
                  <a:schemeClr val="tx1"/>
                </a:solidFill>
              </a:rPr>
              <a:t> </a:t>
            </a:r>
            <a:r>
              <a:rPr lang="sr-Latn-RS" altLang="sr-Latn-RS" sz="1800" dirty="0" err="1">
                <a:solidFill>
                  <a:schemeClr val="tx1"/>
                </a:solidFill>
              </a:rPr>
              <a:t>for</a:t>
            </a:r>
            <a:r>
              <a:rPr lang="sr-Latn-RS" altLang="sr-Latn-RS" sz="1800" dirty="0">
                <a:solidFill>
                  <a:schemeClr val="tx1"/>
                </a:solidFill>
              </a:rPr>
              <a:t> </a:t>
            </a:r>
            <a:r>
              <a:rPr lang="sr-Latn-RS" altLang="sr-Latn-RS" sz="1800" dirty="0" err="1">
                <a:solidFill>
                  <a:schemeClr val="tx1"/>
                </a:solidFill>
              </a:rPr>
              <a:t>escalation</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Maintain</a:t>
            </a:r>
            <a:r>
              <a:rPr lang="sr-Latn-RS" altLang="sr-Latn-RS" sz="1800" dirty="0">
                <a:solidFill>
                  <a:schemeClr val="tx1"/>
                </a:solidFill>
              </a:rPr>
              <a:t> </a:t>
            </a:r>
            <a:r>
              <a:rPr lang="sr-Latn-RS" altLang="sr-Latn-RS" sz="1800" dirty="0" err="1">
                <a:solidFill>
                  <a:schemeClr val="tx1"/>
                </a:solidFill>
              </a:rPr>
              <a:t>consistent</a:t>
            </a:r>
            <a:r>
              <a:rPr lang="sr-Latn-RS" altLang="sr-Latn-RS" sz="1800" dirty="0">
                <a:solidFill>
                  <a:schemeClr val="tx1"/>
                </a:solidFill>
              </a:rPr>
              <a:t> </a:t>
            </a:r>
            <a:r>
              <a:rPr lang="sr-Latn-RS" altLang="sr-Latn-RS" sz="1800" b="1" u="sng" dirty="0" err="1">
                <a:solidFill>
                  <a:schemeClr val="tx1"/>
                </a:solidFill>
              </a:rPr>
              <a:t>communication</a:t>
            </a:r>
            <a:r>
              <a:rPr lang="sr-Latn-RS" altLang="sr-Latn-RS" sz="1800" b="1" u="sng" dirty="0">
                <a:solidFill>
                  <a:schemeClr val="tx1"/>
                </a:solidFill>
              </a:rPr>
              <a:t> </a:t>
            </a:r>
            <a:r>
              <a:rPr lang="sr-Latn-RS" altLang="sr-Latn-RS" sz="1800" b="1" u="sng" dirty="0" err="1">
                <a:solidFill>
                  <a:schemeClr val="tx1"/>
                </a:solidFill>
              </a:rPr>
              <a:t>with</a:t>
            </a:r>
            <a:r>
              <a:rPr lang="sr-Latn-RS" altLang="sr-Latn-RS" sz="1800" b="1" u="sng" dirty="0">
                <a:solidFill>
                  <a:schemeClr val="tx1"/>
                </a:solidFill>
              </a:rPr>
              <a:t> </a:t>
            </a:r>
            <a:r>
              <a:rPr lang="sr-Latn-RS" altLang="sr-Latn-RS" sz="1800" b="1" u="sng" dirty="0" err="1">
                <a:solidFill>
                  <a:schemeClr val="tx1"/>
                </a:solidFill>
              </a:rPr>
              <a:t>parents</a:t>
            </a:r>
            <a:r>
              <a:rPr lang="sr-Latn-RS" altLang="sr-Latn-RS" sz="1800" b="1" u="sng"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dirty="0" err="1">
                <a:solidFill>
                  <a:schemeClr val="tx1"/>
                </a:solidFill>
              </a:rPr>
              <a:t>assessment</a:t>
            </a:r>
            <a:r>
              <a:rPr lang="sr-Latn-RS" altLang="sr-Latn-RS" sz="1800" dirty="0">
                <a:solidFill>
                  <a:schemeClr val="tx1"/>
                </a:solidFill>
              </a:rPr>
              <a:t> in </a:t>
            </a:r>
            <a:r>
              <a:rPr lang="sr-Latn-RS" altLang="sr-Latn-RS" sz="1800" dirty="0" err="1">
                <a:solidFill>
                  <a:schemeClr val="tx1"/>
                </a:solidFill>
              </a:rPr>
              <a:t>low-stress</a:t>
            </a:r>
            <a:r>
              <a:rPr lang="sr-Latn-RS" altLang="sr-Latn-RS" sz="1800" dirty="0">
                <a:solidFill>
                  <a:schemeClr val="tx1"/>
                </a:solidFill>
              </a:rPr>
              <a:t> </a:t>
            </a:r>
            <a:r>
              <a:rPr lang="sr-Latn-RS" altLang="sr-Latn-RS" sz="1800" dirty="0" err="1">
                <a:solidFill>
                  <a:schemeClr val="tx1"/>
                </a:solidFill>
              </a:rPr>
              <a:t>environments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Consider</a:t>
            </a:r>
            <a:r>
              <a:rPr lang="sr-Latn-RS" altLang="sr-Latn-RS" sz="1800" dirty="0">
                <a:solidFill>
                  <a:schemeClr val="tx1"/>
                </a:solidFill>
              </a:rPr>
              <a:t> </a:t>
            </a:r>
            <a:r>
              <a:rPr lang="sr-Latn-RS" altLang="sr-Latn-RS" sz="1800" b="1" u="sng" dirty="0" err="1">
                <a:solidFill>
                  <a:schemeClr val="tx1"/>
                </a:solidFill>
              </a:rPr>
              <a:t>progress</a:t>
            </a:r>
            <a:r>
              <a:rPr lang="sr-Latn-RS" altLang="sr-Latn-RS" sz="1800" b="1" u="sng" dirty="0">
                <a:solidFill>
                  <a:schemeClr val="tx1"/>
                </a:solidFill>
              </a:rPr>
              <a:t> </a:t>
            </a:r>
            <a:r>
              <a:rPr lang="sr-Latn-RS" altLang="sr-Latn-RS" sz="1800" b="1" u="sng" dirty="0" err="1">
                <a:solidFill>
                  <a:schemeClr val="tx1"/>
                </a:solidFill>
              </a:rPr>
              <a:t>and</a:t>
            </a:r>
            <a:r>
              <a:rPr lang="sr-Latn-RS" altLang="sr-Latn-RS" sz="1800" b="1" u="sng" dirty="0">
                <a:solidFill>
                  <a:schemeClr val="tx1"/>
                </a:solidFill>
              </a:rPr>
              <a:t> </a:t>
            </a:r>
            <a:r>
              <a:rPr lang="sr-Latn-RS" altLang="sr-Latn-RS" sz="1800" b="1" u="sng" dirty="0" err="1">
                <a:solidFill>
                  <a:schemeClr val="tx1"/>
                </a:solidFill>
              </a:rPr>
              <a:t>effort</a:t>
            </a:r>
            <a:r>
              <a:rPr lang="sr-Latn-RS" altLang="sr-Latn-RS" sz="1800" b="1" u="sng" dirty="0">
                <a:solidFill>
                  <a:schemeClr val="tx1"/>
                </a:solidFill>
              </a:rPr>
              <a:t> as </a:t>
            </a:r>
            <a:r>
              <a:rPr lang="sr-Latn-RS" altLang="sr-Latn-RS" sz="1800" b="1" u="sng" dirty="0" err="1">
                <a:solidFill>
                  <a:schemeClr val="tx1"/>
                </a:solidFill>
              </a:rPr>
              <a:t>part</a:t>
            </a:r>
            <a:r>
              <a:rPr lang="sr-Latn-RS" altLang="sr-Latn-RS" sz="1800" b="1" u="sng" dirty="0">
                <a:solidFill>
                  <a:schemeClr val="tx1"/>
                </a:solidFill>
              </a:rPr>
              <a:t> </a:t>
            </a:r>
            <a:r>
              <a:rPr lang="sr-Latn-RS" altLang="sr-Latn-RS" sz="1800" b="1" u="sng" dirty="0" err="1">
                <a:solidFill>
                  <a:schemeClr val="tx1"/>
                </a:solidFill>
              </a:rPr>
              <a:t>of</a:t>
            </a:r>
            <a:r>
              <a:rPr lang="sr-Latn-RS" altLang="sr-Latn-RS" sz="1800" b="1" u="sng" dirty="0">
                <a:solidFill>
                  <a:schemeClr val="tx1"/>
                </a:solidFill>
              </a:rPr>
              <a:t> </a:t>
            </a:r>
            <a:r>
              <a:rPr lang="sr-Latn-RS" altLang="sr-Latn-RS" sz="1800" b="1" u="sng" dirty="0" err="1">
                <a:solidFill>
                  <a:schemeClr val="tx1"/>
                </a:solidFill>
              </a:rPr>
              <a:t>grading</a:t>
            </a:r>
            <a:r>
              <a:rPr lang="sr-Latn-RS" altLang="sr-Latn-RS" sz="1800" dirty="0">
                <a:solidFill>
                  <a:schemeClr val="tx1"/>
                </a:solidFill>
              </a:rPr>
              <a:t>. </a:t>
            </a:r>
          </a:p>
        </p:txBody>
      </p:sp>
    </p:spTree>
    <p:extLst>
      <p:ext uri="{BB962C8B-B14F-4D97-AF65-F5344CB8AC3E}">
        <p14:creationId xmlns:p14="http://schemas.microsoft.com/office/powerpoint/2010/main" val="356413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6FB569-3552-4D92-AED3-B75FC41F6745}"/>
              </a:ext>
            </a:extLst>
          </p:cNvPr>
          <p:cNvSpPr>
            <a:spLocks noGrp="1"/>
          </p:cNvSpPr>
          <p:nvPr>
            <p:ph type="title"/>
          </p:nvPr>
        </p:nvSpPr>
        <p:spPr>
          <a:xfrm>
            <a:off x="-511279" y="2363674"/>
            <a:ext cx="5520813" cy="1362057"/>
          </a:xfrm>
        </p:spPr>
        <p:txBody>
          <a:bodyPr/>
          <a:lstStyle/>
          <a:p>
            <a:r>
              <a:rPr lang="hr-HR" dirty="0" err="1"/>
              <a:t>Anxiety</a:t>
            </a:r>
            <a:r>
              <a:rPr lang="hr-HR" dirty="0"/>
              <a:t> </a:t>
            </a:r>
            <a:r>
              <a:rPr lang="hr-HR" dirty="0" err="1"/>
              <a:t>Disorders</a:t>
            </a:r>
            <a:endParaRPr lang="hr-HR" dirty="0"/>
          </a:p>
        </p:txBody>
      </p:sp>
      <p:sp>
        <p:nvSpPr>
          <p:cNvPr id="4" name="Rectangle 1">
            <a:extLst>
              <a:ext uri="{FF2B5EF4-FFF2-40B4-BE49-F238E27FC236}">
                <a16:creationId xmlns:a16="http://schemas.microsoft.com/office/drawing/2014/main" id="{56490578-A65F-486B-B6C1-D0CF7E126EC9}"/>
              </a:ext>
            </a:extLst>
          </p:cNvPr>
          <p:cNvSpPr>
            <a:spLocks noGrp="1" noChangeArrowheads="1"/>
          </p:cNvSpPr>
          <p:nvPr>
            <p:ph idx="1"/>
          </p:nvPr>
        </p:nvSpPr>
        <p:spPr bwMode="auto">
          <a:xfrm>
            <a:off x="4425951" y="1321769"/>
            <a:ext cx="5669822" cy="420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Allow</a:t>
            </a:r>
            <a:r>
              <a:rPr lang="sr-Latn-RS" altLang="sr-Latn-RS" sz="1800" dirty="0">
                <a:solidFill>
                  <a:schemeClr val="tx1"/>
                </a:solidFill>
              </a:rPr>
              <a:t> </a:t>
            </a:r>
            <a:r>
              <a:rPr lang="sr-Latn-RS" altLang="sr-Latn-RS" sz="1800" b="1" u="sng" dirty="0" err="1">
                <a:solidFill>
                  <a:schemeClr val="tx1"/>
                </a:solidFill>
              </a:rPr>
              <a:t>gradual</a:t>
            </a:r>
            <a:r>
              <a:rPr lang="sr-Latn-RS" altLang="sr-Latn-RS" sz="1800" b="1" u="sng" dirty="0">
                <a:solidFill>
                  <a:schemeClr val="tx1"/>
                </a:solidFill>
              </a:rPr>
              <a:t> </a:t>
            </a:r>
            <a:r>
              <a:rPr lang="sr-Latn-RS" altLang="sr-Latn-RS" sz="1800" b="1" u="sng" dirty="0" err="1">
                <a:solidFill>
                  <a:schemeClr val="tx1"/>
                </a:solidFill>
              </a:rPr>
              <a:t>participation</a:t>
            </a:r>
            <a:r>
              <a:rPr lang="sr-Latn-RS" altLang="sr-Latn-RS" sz="1800" b="1" u="sng"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Give</a:t>
            </a:r>
            <a:r>
              <a:rPr lang="sr-Latn-RS" altLang="sr-Latn-RS" sz="1800" dirty="0">
                <a:solidFill>
                  <a:schemeClr val="tx1"/>
                </a:solidFill>
              </a:rPr>
              <a:t> </a:t>
            </a:r>
            <a:r>
              <a:rPr lang="sr-Latn-RS" altLang="sr-Latn-RS" sz="1800" b="1" u="sng" dirty="0" err="1">
                <a:solidFill>
                  <a:schemeClr val="tx1"/>
                </a:solidFill>
              </a:rPr>
              <a:t>extra</a:t>
            </a:r>
            <a:r>
              <a:rPr lang="sr-Latn-RS" altLang="sr-Latn-RS" sz="1800" b="1" u="sng" dirty="0">
                <a:solidFill>
                  <a:schemeClr val="tx1"/>
                </a:solidFill>
              </a:rPr>
              <a:t> </a:t>
            </a:r>
            <a:r>
              <a:rPr lang="sr-Latn-RS" altLang="sr-Latn-RS" sz="1800" b="1" u="sng" dirty="0" err="1">
                <a:solidFill>
                  <a:schemeClr val="tx1"/>
                </a:solidFill>
              </a:rPr>
              <a:t>processing</a:t>
            </a:r>
            <a:r>
              <a:rPr lang="sr-Latn-RS" altLang="sr-Latn-RS" sz="1800" b="1" u="sng" dirty="0">
                <a:solidFill>
                  <a:schemeClr val="tx1"/>
                </a:solidFill>
              </a:rPr>
              <a:t> time</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predictable</a:t>
            </a:r>
            <a:r>
              <a:rPr lang="sr-Latn-RS" altLang="sr-Latn-RS" sz="1800" dirty="0">
                <a:solidFill>
                  <a:schemeClr val="tx1"/>
                </a:solidFill>
              </a:rPr>
              <a:t> </a:t>
            </a:r>
            <a:r>
              <a:rPr lang="sr-Latn-RS" altLang="sr-Latn-RS" sz="1800" dirty="0" err="1">
                <a:solidFill>
                  <a:schemeClr val="tx1"/>
                </a:solidFill>
              </a:rPr>
              <a:t>classroom</a:t>
            </a:r>
            <a:r>
              <a:rPr lang="sr-Latn-RS" altLang="sr-Latn-RS" sz="1800" dirty="0">
                <a:solidFill>
                  <a:schemeClr val="tx1"/>
                </a:solidFill>
              </a:rPr>
              <a:t> </a:t>
            </a:r>
            <a:r>
              <a:rPr lang="sr-Latn-RS" altLang="sr-Latn-RS" sz="1800" dirty="0" err="1">
                <a:solidFill>
                  <a:schemeClr val="tx1"/>
                </a:solidFill>
              </a:rPr>
              <a:t>routines</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Offer</a:t>
            </a:r>
            <a:r>
              <a:rPr lang="sr-Latn-RS" altLang="sr-Latn-RS" sz="1800" dirty="0">
                <a:solidFill>
                  <a:schemeClr val="tx1"/>
                </a:solidFill>
              </a:rPr>
              <a:t> </a:t>
            </a:r>
            <a:r>
              <a:rPr lang="sr-Latn-RS" altLang="sr-Latn-RS" sz="1800" b="1" u="sng" dirty="0">
                <a:solidFill>
                  <a:schemeClr val="tx1"/>
                </a:solidFill>
              </a:rPr>
              <a:t>alternative </a:t>
            </a:r>
            <a:r>
              <a:rPr lang="sr-Latn-RS" altLang="sr-Latn-RS" sz="1800" b="1" u="sng" dirty="0" err="1">
                <a:solidFill>
                  <a:schemeClr val="tx1"/>
                </a:solidFill>
              </a:rPr>
              <a:t>participation</a:t>
            </a:r>
            <a:r>
              <a:rPr lang="sr-Latn-RS" altLang="sr-Latn-RS" sz="1800" b="1" u="sng" dirty="0">
                <a:solidFill>
                  <a:schemeClr val="tx1"/>
                </a:solidFill>
              </a:rPr>
              <a:t> </a:t>
            </a:r>
            <a:r>
              <a:rPr lang="sr-Latn-RS" altLang="sr-Latn-RS" sz="1800" b="1" u="sng" dirty="0" err="1">
                <a:solidFill>
                  <a:schemeClr val="tx1"/>
                </a:solidFill>
              </a:rPr>
              <a:t>methods</a:t>
            </a:r>
            <a:r>
              <a:rPr lang="sr-Latn-RS" altLang="sr-Latn-RS" sz="1800" b="1" u="sng"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calm</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supportive</a:t>
            </a:r>
            <a:r>
              <a:rPr lang="sr-Latn-RS" altLang="sr-Latn-RS" sz="1800" dirty="0">
                <a:solidFill>
                  <a:schemeClr val="tx1"/>
                </a:solidFill>
              </a:rPr>
              <a:t> </a:t>
            </a:r>
            <a:r>
              <a:rPr lang="sr-Latn-RS" altLang="sr-Latn-RS" sz="1800" dirty="0" err="1">
                <a:solidFill>
                  <a:schemeClr val="tx1"/>
                </a:solidFill>
              </a:rPr>
              <a:t>communication</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Prepare</a:t>
            </a:r>
            <a:r>
              <a:rPr lang="sr-Latn-RS" altLang="sr-Latn-RS" sz="1800" dirty="0">
                <a:solidFill>
                  <a:schemeClr val="tx1"/>
                </a:solidFill>
              </a:rPr>
              <a:t> </a:t>
            </a:r>
            <a:r>
              <a:rPr lang="sr-Latn-RS" altLang="sr-Latn-RS" sz="1800" dirty="0" err="1">
                <a:solidFill>
                  <a:schemeClr val="tx1"/>
                </a:solidFill>
              </a:rPr>
              <a:t>students</a:t>
            </a:r>
            <a:r>
              <a:rPr lang="sr-Latn-RS" altLang="sr-Latn-RS" sz="1800" dirty="0">
                <a:solidFill>
                  <a:schemeClr val="tx1"/>
                </a:solidFill>
              </a:rPr>
              <a:t> </a:t>
            </a:r>
            <a:r>
              <a:rPr lang="sr-Latn-RS" altLang="sr-Latn-RS" sz="1800" dirty="0" err="1">
                <a:solidFill>
                  <a:schemeClr val="tx1"/>
                </a:solidFill>
              </a:rPr>
              <a:t>for</a:t>
            </a:r>
            <a:r>
              <a:rPr lang="sr-Latn-RS" altLang="sr-Latn-RS" sz="1800" dirty="0">
                <a:solidFill>
                  <a:schemeClr val="tx1"/>
                </a:solidFill>
              </a:rPr>
              <a:t> </a:t>
            </a:r>
            <a:r>
              <a:rPr lang="sr-Latn-RS" altLang="sr-Latn-RS" sz="1800" dirty="0" err="1">
                <a:solidFill>
                  <a:schemeClr val="tx1"/>
                </a:solidFill>
              </a:rPr>
              <a:t>changes</a:t>
            </a:r>
            <a:r>
              <a:rPr lang="sr-Latn-RS" altLang="sr-Latn-RS" sz="1800" dirty="0">
                <a:solidFill>
                  <a:schemeClr val="tx1"/>
                </a:solidFill>
              </a:rPr>
              <a:t> in </a:t>
            </a:r>
            <a:r>
              <a:rPr lang="sr-Latn-RS" altLang="sr-Latn-RS" sz="1800" dirty="0" err="1">
                <a:solidFill>
                  <a:schemeClr val="tx1"/>
                </a:solidFill>
              </a:rPr>
              <a:t>advance</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b="1" u="sng" dirty="0" err="1">
                <a:solidFill>
                  <a:schemeClr val="tx1"/>
                </a:solidFill>
              </a:rPr>
              <a:t>Avoid</a:t>
            </a:r>
            <a:r>
              <a:rPr lang="sr-Latn-RS" altLang="sr-Latn-RS" sz="1800" b="1" u="sng" dirty="0">
                <a:solidFill>
                  <a:schemeClr val="tx1"/>
                </a:solidFill>
              </a:rPr>
              <a:t> </a:t>
            </a:r>
            <a:r>
              <a:rPr lang="sr-Latn-RS" altLang="sr-Latn-RS" sz="1800" b="1" u="sng" dirty="0" err="1">
                <a:solidFill>
                  <a:schemeClr val="tx1"/>
                </a:solidFill>
              </a:rPr>
              <a:t>forcing</a:t>
            </a:r>
            <a:r>
              <a:rPr lang="sr-Latn-RS" altLang="sr-Latn-RS" sz="1800" b="1" u="sng" dirty="0">
                <a:solidFill>
                  <a:schemeClr val="tx1"/>
                </a:solidFill>
              </a:rPr>
              <a:t> </a:t>
            </a:r>
            <a:r>
              <a:rPr lang="sr-Latn-RS" altLang="sr-Latn-RS" sz="1800" b="1" u="sng" dirty="0" err="1">
                <a:solidFill>
                  <a:schemeClr val="tx1"/>
                </a:solidFill>
              </a:rPr>
              <a:t>public</a:t>
            </a:r>
            <a:r>
              <a:rPr lang="sr-Latn-RS" altLang="sr-Latn-RS" sz="1800" b="1" u="sng" dirty="0">
                <a:solidFill>
                  <a:schemeClr val="tx1"/>
                </a:solidFill>
              </a:rPr>
              <a:t> </a:t>
            </a:r>
            <a:r>
              <a:rPr lang="sr-Latn-RS" altLang="sr-Latn-RS" sz="1800" b="1" u="sng" dirty="0" err="1">
                <a:solidFill>
                  <a:schemeClr val="tx1"/>
                </a:solidFill>
              </a:rPr>
              <a:t>speaking</a:t>
            </a:r>
            <a:r>
              <a:rPr lang="sr-Latn-RS" altLang="sr-Latn-RS" sz="1800" b="1" u="sng" dirty="0">
                <a:solidFill>
                  <a:schemeClr val="tx1"/>
                </a:solidFill>
              </a:rPr>
              <a:t> </a:t>
            </a:r>
            <a:r>
              <a:rPr lang="sr-Latn-RS" altLang="sr-Latn-RS" sz="1800" dirty="0" err="1">
                <a:solidFill>
                  <a:schemeClr val="tx1"/>
                </a:solidFill>
              </a:rPr>
              <a:t>unexpectedly</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Break</a:t>
            </a:r>
            <a:r>
              <a:rPr lang="sr-Latn-RS" altLang="sr-Latn-RS" sz="1800" dirty="0">
                <a:solidFill>
                  <a:schemeClr val="tx1"/>
                </a:solidFill>
              </a:rPr>
              <a:t> </a:t>
            </a:r>
            <a:r>
              <a:rPr lang="sr-Latn-RS" altLang="sr-Latn-RS" sz="1800" dirty="0" err="1">
                <a:solidFill>
                  <a:schemeClr val="tx1"/>
                </a:solidFill>
              </a:rPr>
              <a:t>overwhelming</a:t>
            </a:r>
            <a:r>
              <a:rPr lang="sr-Latn-RS" altLang="sr-Latn-RS" sz="1800" dirty="0">
                <a:solidFill>
                  <a:schemeClr val="tx1"/>
                </a:solidFill>
              </a:rPr>
              <a:t> </a:t>
            </a:r>
            <a:r>
              <a:rPr lang="sr-Latn-RS" altLang="sr-Latn-RS" sz="1800" dirty="0" err="1">
                <a:solidFill>
                  <a:schemeClr val="tx1"/>
                </a:solidFill>
              </a:rPr>
              <a:t>tasks</a:t>
            </a:r>
            <a:r>
              <a:rPr lang="sr-Latn-RS" altLang="sr-Latn-RS" sz="1800" dirty="0">
                <a:solidFill>
                  <a:schemeClr val="tx1"/>
                </a:solidFill>
              </a:rPr>
              <a:t> </a:t>
            </a:r>
            <a:r>
              <a:rPr lang="sr-Latn-RS" altLang="sr-Latn-RS" sz="1800" dirty="0" err="1">
                <a:solidFill>
                  <a:schemeClr val="tx1"/>
                </a:solidFill>
              </a:rPr>
              <a:t>into</a:t>
            </a:r>
            <a:r>
              <a:rPr lang="sr-Latn-RS" altLang="sr-Latn-RS" sz="1800" dirty="0">
                <a:solidFill>
                  <a:schemeClr val="tx1"/>
                </a:solidFill>
              </a:rPr>
              <a:t> </a:t>
            </a:r>
            <a:r>
              <a:rPr lang="sr-Latn-RS" altLang="sr-Latn-RS" sz="1800" b="1" u="sng" dirty="0" err="1">
                <a:solidFill>
                  <a:schemeClr val="tx1"/>
                </a:solidFill>
              </a:rPr>
              <a:t>smaller</a:t>
            </a:r>
            <a:r>
              <a:rPr lang="sr-Latn-RS" altLang="sr-Latn-RS" sz="1800" b="1" u="sng" dirty="0">
                <a:solidFill>
                  <a:schemeClr val="tx1"/>
                </a:solidFill>
              </a:rPr>
              <a:t> </a:t>
            </a:r>
            <a:r>
              <a:rPr lang="sr-Latn-RS" altLang="sr-Latn-RS" sz="1800" b="1" u="sng" dirty="0" err="1">
                <a:solidFill>
                  <a:schemeClr val="tx1"/>
                </a:solidFill>
              </a:rPr>
              <a:t>parts</a:t>
            </a:r>
            <a:r>
              <a:rPr lang="sr-Latn-RS" altLang="sr-Latn-RS" sz="1800" b="1" u="sng"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Reinforce</a:t>
            </a:r>
            <a:r>
              <a:rPr lang="sr-Latn-RS" altLang="sr-Latn-RS" sz="1800" dirty="0">
                <a:solidFill>
                  <a:schemeClr val="tx1"/>
                </a:solidFill>
              </a:rPr>
              <a:t> </a:t>
            </a:r>
            <a:r>
              <a:rPr lang="sr-Latn-RS" altLang="sr-Latn-RS" sz="1800" dirty="0" err="1">
                <a:solidFill>
                  <a:schemeClr val="tx1"/>
                </a:solidFill>
              </a:rPr>
              <a:t>effort</a:t>
            </a:r>
            <a:r>
              <a:rPr lang="sr-Latn-RS" altLang="sr-Latn-RS" sz="1800" dirty="0">
                <a:solidFill>
                  <a:schemeClr val="tx1"/>
                </a:solidFill>
              </a:rPr>
              <a:t> </a:t>
            </a:r>
            <a:r>
              <a:rPr lang="sr-Latn-RS" altLang="sr-Latn-RS" sz="1800" dirty="0" err="1">
                <a:solidFill>
                  <a:schemeClr val="tx1"/>
                </a:solidFill>
              </a:rPr>
              <a:t>rather</a:t>
            </a:r>
            <a:r>
              <a:rPr lang="sr-Latn-RS" altLang="sr-Latn-RS" sz="1800" dirty="0">
                <a:solidFill>
                  <a:schemeClr val="tx1"/>
                </a:solidFill>
              </a:rPr>
              <a:t> </a:t>
            </a:r>
            <a:r>
              <a:rPr lang="sr-Latn-RS" altLang="sr-Latn-RS" sz="1800" dirty="0" err="1">
                <a:solidFill>
                  <a:schemeClr val="tx1"/>
                </a:solidFill>
              </a:rPr>
              <a:t>than</a:t>
            </a:r>
            <a:r>
              <a:rPr lang="sr-Latn-RS" altLang="sr-Latn-RS" sz="1800" dirty="0">
                <a:solidFill>
                  <a:schemeClr val="tx1"/>
                </a:solidFill>
              </a:rPr>
              <a:t> </a:t>
            </a:r>
            <a:r>
              <a:rPr lang="sr-Latn-RS" altLang="sr-Latn-RS" sz="1800" dirty="0" err="1">
                <a:solidFill>
                  <a:schemeClr val="tx1"/>
                </a:solidFill>
              </a:rPr>
              <a:t>perfection</a:t>
            </a:r>
            <a:r>
              <a:rPr lang="sr-Latn-RS" altLang="sr-Latn-RS" sz="1800" dirty="0">
                <a:solidFill>
                  <a:schemeClr val="tx1"/>
                </a:solidFill>
              </a:rPr>
              <a:t>.</a:t>
            </a:r>
          </a:p>
          <a:p>
            <a:pPr eaLnBrk="0" fontAlgn="base" hangingPunct="0">
              <a:lnSpc>
                <a:spcPct val="150000"/>
              </a:lnSpc>
              <a:spcBef>
                <a:spcPct val="0"/>
              </a:spcBef>
              <a:spcAft>
                <a:spcPct val="0"/>
              </a:spcAft>
              <a:buClrTx/>
              <a:buFont typeface="Courier New" panose="02070309020205020404" pitchFamily="49" charset="0"/>
              <a:buChar char="o"/>
            </a:pPr>
            <a:r>
              <a:rPr lang="sr-Latn-RS" altLang="sr-Latn-RS" sz="1800" dirty="0" err="1">
                <a:solidFill>
                  <a:schemeClr val="tx1"/>
                </a:solidFill>
              </a:rPr>
              <a:t>Individual</a:t>
            </a:r>
            <a:r>
              <a:rPr lang="sr-Latn-RS" altLang="sr-Latn-RS" sz="1800" dirty="0">
                <a:solidFill>
                  <a:schemeClr val="tx1"/>
                </a:solidFill>
              </a:rPr>
              <a:t> </a:t>
            </a:r>
            <a:r>
              <a:rPr lang="sr-Latn-RS" altLang="sr-Latn-RS" sz="1800" dirty="0" err="1">
                <a:solidFill>
                  <a:schemeClr val="tx1"/>
                </a:solidFill>
              </a:rPr>
              <a:t>assessment</a:t>
            </a:r>
            <a:r>
              <a:rPr lang="sr-Latn-RS" altLang="sr-Latn-RS" sz="1800" dirty="0">
                <a:solidFill>
                  <a:schemeClr val="tx1"/>
                </a:solidFill>
              </a:rPr>
              <a:t> </a:t>
            </a:r>
            <a:r>
              <a:rPr lang="sr-Latn-RS" altLang="sr-Latn-RS" sz="1800" dirty="0" err="1">
                <a:solidFill>
                  <a:schemeClr val="tx1"/>
                </a:solidFill>
              </a:rPr>
              <a:t>instead</a:t>
            </a:r>
            <a:r>
              <a:rPr lang="sr-Latn-RS" altLang="sr-Latn-RS" sz="1800" dirty="0">
                <a:solidFill>
                  <a:schemeClr val="tx1"/>
                </a:solidFill>
              </a:rPr>
              <a:t> </a:t>
            </a:r>
            <a:r>
              <a:rPr lang="sr-Latn-RS" altLang="sr-Latn-RS" sz="1800" dirty="0" err="1">
                <a:solidFill>
                  <a:schemeClr val="tx1"/>
                </a:solidFill>
              </a:rPr>
              <a:t>of</a:t>
            </a:r>
            <a:r>
              <a:rPr lang="sr-Latn-RS" altLang="sr-Latn-RS" sz="1800" dirty="0">
                <a:solidFill>
                  <a:schemeClr val="tx1"/>
                </a:solidFill>
              </a:rPr>
              <a:t> </a:t>
            </a:r>
            <a:r>
              <a:rPr lang="sr-Latn-RS" altLang="sr-Latn-RS" sz="1800" dirty="0" err="1">
                <a:solidFill>
                  <a:schemeClr val="tx1"/>
                </a:solidFill>
              </a:rPr>
              <a:t>public</a:t>
            </a:r>
            <a:r>
              <a:rPr lang="sr-Latn-RS" altLang="sr-Latn-RS" sz="1800" dirty="0">
                <a:solidFill>
                  <a:schemeClr val="tx1"/>
                </a:solidFill>
              </a:rPr>
              <a:t> </a:t>
            </a:r>
            <a:r>
              <a:rPr lang="sr-Latn-RS" altLang="sr-Latn-RS" sz="1800" dirty="0" err="1">
                <a:solidFill>
                  <a:schemeClr val="tx1"/>
                </a:solidFill>
              </a:rPr>
              <a:t>performance</a:t>
            </a:r>
            <a:r>
              <a:rPr lang="sr-Latn-RS" altLang="sr-Latn-RS" sz="1800" dirty="0">
                <a:solidFill>
                  <a:schemeClr val="tx1"/>
                </a:solidFill>
              </a:rPr>
              <a:t>.</a:t>
            </a:r>
          </a:p>
        </p:txBody>
      </p:sp>
    </p:spTree>
    <p:extLst>
      <p:ext uri="{BB962C8B-B14F-4D97-AF65-F5344CB8AC3E}">
        <p14:creationId xmlns:p14="http://schemas.microsoft.com/office/powerpoint/2010/main" val="1253280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28AB57D-96BA-4FDB-A3AB-673315EA44BB}"/>
              </a:ext>
            </a:extLst>
          </p:cNvPr>
          <p:cNvSpPr>
            <a:spLocks noGrp="1"/>
          </p:cNvSpPr>
          <p:nvPr>
            <p:ph type="title"/>
          </p:nvPr>
        </p:nvSpPr>
        <p:spPr>
          <a:xfrm>
            <a:off x="-2869151" y="2747971"/>
            <a:ext cx="10671048" cy="1362057"/>
          </a:xfrm>
        </p:spPr>
        <p:txBody>
          <a:bodyPr/>
          <a:lstStyle/>
          <a:p>
            <a:r>
              <a:rPr lang="hr-HR" dirty="0" err="1"/>
              <a:t>Hearing</a:t>
            </a:r>
            <a:r>
              <a:rPr lang="hr-HR" dirty="0"/>
              <a:t> </a:t>
            </a:r>
            <a:br>
              <a:rPr lang="hr-HR" dirty="0"/>
            </a:br>
            <a:r>
              <a:rPr lang="hr-HR" dirty="0"/>
              <a:t>&amp;</a:t>
            </a:r>
            <a:br>
              <a:rPr lang="hr-HR" dirty="0"/>
            </a:br>
            <a:r>
              <a:rPr lang="hr-HR" dirty="0" err="1"/>
              <a:t>visual</a:t>
            </a:r>
            <a:r>
              <a:rPr lang="hr-HR" dirty="0"/>
              <a:t> </a:t>
            </a:r>
            <a:br>
              <a:rPr lang="hr-HR" dirty="0"/>
            </a:br>
            <a:r>
              <a:rPr lang="hr-HR" dirty="0" err="1"/>
              <a:t>impairment</a:t>
            </a:r>
            <a:endParaRPr lang="hr-HR" dirty="0"/>
          </a:p>
        </p:txBody>
      </p:sp>
      <p:sp>
        <p:nvSpPr>
          <p:cNvPr id="4" name="Rectangle 1">
            <a:extLst>
              <a:ext uri="{FF2B5EF4-FFF2-40B4-BE49-F238E27FC236}">
                <a16:creationId xmlns:a16="http://schemas.microsoft.com/office/drawing/2014/main" id="{875FBB2D-A014-48B9-A614-DDAC4C97651B}"/>
              </a:ext>
            </a:extLst>
          </p:cNvPr>
          <p:cNvSpPr>
            <a:spLocks noGrp="1" noChangeArrowheads="1"/>
          </p:cNvSpPr>
          <p:nvPr>
            <p:ph idx="1"/>
          </p:nvPr>
        </p:nvSpPr>
        <p:spPr bwMode="auto">
          <a:xfrm>
            <a:off x="5861461" y="530459"/>
            <a:ext cx="4113306" cy="3554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Seat</a:t>
            </a:r>
            <a:r>
              <a:rPr lang="sr-Latn-RS" altLang="sr-Latn-RS" sz="1800" dirty="0">
                <a:solidFill>
                  <a:schemeClr val="tx1"/>
                </a:solidFill>
              </a:rPr>
              <a:t> </a:t>
            </a:r>
            <a:r>
              <a:rPr lang="sr-Latn-RS" altLang="sr-Latn-RS" sz="1800" dirty="0" err="1">
                <a:solidFill>
                  <a:schemeClr val="tx1"/>
                </a:solidFill>
              </a:rPr>
              <a:t>the</a:t>
            </a:r>
            <a:r>
              <a:rPr lang="sr-Latn-RS" altLang="sr-Latn-RS" sz="1800" dirty="0">
                <a:solidFill>
                  <a:schemeClr val="tx1"/>
                </a:solidFill>
              </a:rPr>
              <a:t> student </a:t>
            </a:r>
            <a:r>
              <a:rPr lang="sr-Latn-RS" altLang="sr-Latn-RS" sz="1800" dirty="0" err="1">
                <a:solidFill>
                  <a:schemeClr val="tx1"/>
                </a:solidFill>
              </a:rPr>
              <a:t>near</a:t>
            </a:r>
            <a:r>
              <a:rPr lang="sr-Latn-RS" altLang="sr-Latn-RS" sz="1800" dirty="0">
                <a:solidFill>
                  <a:schemeClr val="tx1"/>
                </a:solidFill>
              </a:rPr>
              <a:t> </a:t>
            </a:r>
            <a:r>
              <a:rPr lang="sr-Latn-RS" altLang="sr-Latn-RS" sz="1800" dirty="0" err="1">
                <a:solidFill>
                  <a:schemeClr val="tx1"/>
                </a:solidFill>
              </a:rPr>
              <a:t>the</a:t>
            </a:r>
            <a:r>
              <a:rPr lang="sr-Latn-RS" altLang="sr-Latn-RS" sz="1800" dirty="0">
                <a:solidFill>
                  <a:schemeClr val="tx1"/>
                </a:solidFill>
              </a:rPr>
              <a:t> </a:t>
            </a:r>
            <a:r>
              <a:rPr lang="sr-Latn-RS" altLang="sr-Latn-RS" sz="1800" dirty="0" err="1">
                <a:solidFill>
                  <a:schemeClr val="tx1"/>
                </a:solidFill>
              </a:rPr>
              <a:t>teacher</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Face </a:t>
            </a:r>
            <a:r>
              <a:rPr lang="sr-Latn-RS" altLang="sr-Latn-RS" sz="1800" dirty="0" err="1">
                <a:solidFill>
                  <a:schemeClr val="tx1"/>
                </a:solidFill>
              </a:rPr>
              <a:t>the</a:t>
            </a:r>
            <a:r>
              <a:rPr lang="sr-Latn-RS" altLang="sr-Latn-RS" sz="1800" dirty="0">
                <a:solidFill>
                  <a:schemeClr val="tx1"/>
                </a:solidFill>
              </a:rPr>
              <a:t> </a:t>
            </a:r>
            <a:r>
              <a:rPr lang="sr-Latn-RS" altLang="sr-Latn-RS" sz="1800" dirty="0" err="1">
                <a:solidFill>
                  <a:schemeClr val="tx1"/>
                </a:solidFill>
              </a:rPr>
              <a:t>class</a:t>
            </a:r>
            <a:r>
              <a:rPr lang="sr-Latn-RS" altLang="sr-Latn-RS" sz="1800" dirty="0">
                <a:solidFill>
                  <a:schemeClr val="tx1"/>
                </a:solidFill>
              </a:rPr>
              <a:t> </a:t>
            </a:r>
            <a:r>
              <a:rPr lang="sr-Latn-RS" altLang="sr-Latn-RS" sz="1800" dirty="0" err="1">
                <a:solidFill>
                  <a:schemeClr val="tx1"/>
                </a:solidFill>
              </a:rPr>
              <a:t>while</a:t>
            </a:r>
            <a:r>
              <a:rPr lang="sr-Latn-RS" altLang="sr-Latn-RS" sz="1800" dirty="0">
                <a:solidFill>
                  <a:schemeClr val="tx1"/>
                </a:solidFill>
              </a:rPr>
              <a:t> </a:t>
            </a:r>
            <a:r>
              <a:rPr lang="sr-Latn-RS" altLang="sr-Latn-RS" sz="1800" dirty="0" err="1">
                <a:solidFill>
                  <a:schemeClr val="tx1"/>
                </a:solidFill>
              </a:rPr>
              <a:t>speaking</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captions</a:t>
            </a:r>
            <a:r>
              <a:rPr lang="sr-Latn-RS" altLang="sr-Latn-RS" sz="1800" dirty="0">
                <a:solidFill>
                  <a:schemeClr val="tx1"/>
                </a:solidFill>
              </a:rPr>
              <a:t> </a:t>
            </a:r>
            <a:r>
              <a:rPr lang="sr-Latn-RS" altLang="sr-Latn-RS" sz="1800" dirty="0" err="1">
                <a:solidFill>
                  <a:schemeClr val="tx1"/>
                </a:solidFill>
              </a:rPr>
              <a:t>and</a:t>
            </a:r>
            <a:r>
              <a:rPr lang="sr-Latn-RS" altLang="sr-Latn-RS" sz="1800" dirty="0">
                <a:solidFill>
                  <a:schemeClr val="tx1"/>
                </a:solidFill>
              </a:rPr>
              <a:t> </a:t>
            </a:r>
            <a:r>
              <a:rPr lang="sr-Latn-RS" altLang="sr-Latn-RS" sz="1800" dirty="0" err="1">
                <a:solidFill>
                  <a:schemeClr val="tx1"/>
                </a:solidFill>
              </a:rPr>
              <a:t>visual</a:t>
            </a:r>
            <a:r>
              <a:rPr lang="sr-Latn-RS" altLang="sr-Latn-RS" sz="1800" dirty="0">
                <a:solidFill>
                  <a:schemeClr val="tx1"/>
                </a:solidFill>
              </a:rPr>
              <a:t> </a:t>
            </a:r>
            <a:r>
              <a:rPr lang="sr-Latn-RS" altLang="sr-Latn-RS" sz="1800" dirty="0" err="1">
                <a:solidFill>
                  <a:schemeClr val="tx1"/>
                </a:solidFill>
              </a:rPr>
              <a:t>aids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a:solidFill>
                  <a:schemeClr val="tx1"/>
                </a:solidFill>
              </a:rPr>
              <a:t>Provide </a:t>
            </a:r>
            <a:r>
              <a:rPr lang="sr-Latn-RS" altLang="sr-Latn-RS" sz="1800" dirty="0" err="1">
                <a:solidFill>
                  <a:schemeClr val="tx1"/>
                </a:solidFill>
              </a:rPr>
              <a:t>written</a:t>
            </a:r>
            <a:r>
              <a:rPr lang="sr-Latn-RS" altLang="sr-Latn-RS" sz="1800" dirty="0">
                <a:solidFill>
                  <a:schemeClr val="tx1"/>
                </a:solidFill>
              </a:rPr>
              <a:t> </a:t>
            </a:r>
            <a:r>
              <a:rPr lang="sr-Latn-RS" altLang="sr-Latn-RS" sz="1800" dirty="0" err="1">
                <a:solidFill>
                  <a:schemeClr val="tx1"/>
                </a:solidFill>
              </a:rPr>
              <a:t>instructions</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Reduce</a:t>
            </a:r>
            <a:r>
              <a:rPr lang="sr-Latn-RS" altLang="sr-Latn-RS" sz="1800" dirty="0">
                <a:solidFill>
                  <a:schemeClr val="tx1"/>
                </a:solidFill>
              </a:rPr>
              <a:t> </a:t>
            </a:r>
            <a:r>
              <a:rPr lang="sr-Latn-RS" altLang="sr-Latn-RS" sz="1800" dirty="0" err="1">
                <a:solidFill>
                  <a:schemeClr val="tx1"/>
                </a:solidFill>
              </a:rPr>
              <a:t>background</a:t>
            </a:r>
            <a:r>
              <a:rPr lang="sr-Latn-RS" altLang="sr-Latn-RS" sz="1800" dirty="0">
                <a:solidFill>
                  <a:schemeClr val="tx1"/>
                </a:solidFill>
              </a:rPr>
              <a:t> </a:t>
            </a:r>
            <a:r>
              <a:rPr lang="sr-Latn-RS" altLang="sr-Latn-RS" sz="1800" dirty="0" err="1">
                <a:solidFill>
                  <a:schemeClr val="tx1"/>
                </a:solidFill>
              </a:rPr>
              <a:t>noise</a:t>
            </a:r>
            <a:r>
              <a:rPr lang="sr-Latn-RS" altLang="sr-Latn-RS" sz="1800" dirty="0">
                <a:solidFill>
                  <a:schemeClr val="tx1"/>
                </a:solidFill>
              </a:rPr>
              <a:t>.</a:t>
            </a:r>
          </a:p>
          <a:p>
            <a:pPr eaLnBrk="0" fontAlgn="base" hangingPunct="0">
              <a:lnSpc>
                <a:spcPct val="150000"/>
              </a:lnSpc>
              <a:spcBef>
                <a:spcPct val="0"/>
              </a:spcBef>
              <a:spcAft>
                <a:spcPct val="0"/>
              </a:spcAft>
              <a:buFont typeface="Courier New" panose="02070309020205020404" pitchFamily="49" charset="0"/>
              <a:buChar char="o"/>
            </a:pPr>
            <a:r>
              <a:rPr lang="sr-Latn-RS" altLang="sr-Latn-RS" sz="1800" dirty="0" err="1">
                <a:solidFill>
                  <a:schemeClr val="tx1"/>
                </a:solidFill>
              </a:rPr>
              <a:t>Use</a:t>
            </a:r>
            <a:r>
              <a:rPr lang="sr-Latn-RS" altLang="sr-Latn-RS" sz="1800" dirty="0">
                <a:solidFill>
                  <a:schemeClr val="tx1"/>
                </a:solidFill>
              </a:rPr>
              <a:t> </a:t>
            </a:r>
            <a:r>
              <a:rPr lang="sr-Latn-RS" altLang="sr-Latn-RS" sz="1800" dirty="0" err="1">
                <a:solidFill>
                  <a:schemeClr val="tx1"/>
                </a:solidFill>
              </a:rPr>
              <a:t>assistive</a:t>
            </a:r>
            <a:r>
              <a:rPr lang="sr-Latn-RS" altLang="sr-Latn-RS" sz="1800" dirty="0">
                <a:solidFill>
                  <a:schemeClr val="tx1"/>
                </a:solidFill>
              </a:rPr>
              <a:t> </a:t>
            </a:r>
            <a:r>
              <a:rPr lang="sr-Latn-RS" altLang="sr-Latn-RS" sz="1800" dirty="0" err="1">
                <a:solidFill>
                  <a:schemeClr val="tx1"/>
                </a:solidFill>
              </a:rPr>
              <a:t>listening</a:t>
            </a:r>
            <a:r>
              <a:rPr lang="sr-Latn-RS" altLang="sr-Latn-RS" sz="1800" dirty="0">
                <a:solidFill>
                  <a:schemeClr val="tx1"/>
                </a:solidFill>
              </a:rPr>
              <a:t> </a:t>
            </a:r>
            <a:r>
              <a:rPr lang="sr-Latn-RS" altLang="sr-Latn-RS" sz="1800" dirty="0" err="1">
                <a:solidFill>
                  <a:schemeClr val="tx1"/>
                </a:solidFill>
              </a:rPr>
              <a:t>devices</a:t>
            </a:r>
            <a:r>
              <a:rPr lang="sr-Latn-RS" altLang="sr-Latn-RS" sz="1800" dirty="0">
                <a:solidFill>
                  <a:schemeClr val="tx1"/>
                </a:solidFill>
              </a:rPr>
              <a:t>.</a:t>
            </a:r>
            <a:br>
              <a:rPr lang="sr-Latn-RS" altLang="sr-Latn-RS" sz="1800" dirty="0">
                <a:solidFill>
                  <a:schemeClr val="tx1"/>
                </a:solidFill>
              </a:rPr>
            </a:br>
            <a:r>
              <a:rPr lang="sr-Latn-RS" altLang="sr-Latn-RS" sz="1800" dirty="0">
                <a:solidFill>
                  <a:schemeClr val="tx1"/>
                </a:solidFill>
              </a:rPr>
              <a:t>_______________________________</a:t>
            </a:r>
          </a:p>
          <a:p>
            <a:pPr marL="0" indent="0" eaLnBrk="0" fontAlgn="base" hangingPunct="0">
              <a:spcBef>
                <a:spcPct val="0"/>
              </a:spcBef>
              <a:spcAft>
                <a:spcPct val="0"/>
              </a:spcAft>
              <a:buFontTx/>
              <a:buChar char="•"/>
            </a:pPr>
            <a:endParaRPr lang="sr-Latn-RS" altLang="sr-Latn-RS" sz="1800" dirty="0">
              <a:solidFill>
                <a:schemeClr val="tx1"/>
              </a:solidFill>
              <a:latin typeface="Arial" panose="020B0604020202020204" pitchFamily="34" charset="0"/>
            </a:endParaRPr>
          </a:p>
          <a:p>
            <a:pPr marL="0" indent="0" eaLnBrk="0" fontAlgn="base" hangingPunct="0">
              <a:spcBef>
                <a:spcPct val="0"/>
              </a:spcBef>
              <a:spcAft>
                <a:spcPct val="0"/>
              </a:spcAft>
              <a:buFontTx/>
              <a:buChar char="•"/>
            </a:pPr>
            <a:endParaRPr lang="sr-Latn-RS" altLang="sr-Latn-RS" sz="1800" dirty="0">
              <a:solidFill>
                <a:schemeClr val="tx1"/>
              </a:solidFill>
              <a:latin typeface="Arial" panose="020B0604020202020204" pitchFamily="34" charset="0"/>
            </a:endParaRPr>
          </a:p>
        </p:txBody>
      </p:sp>
      <p:sp>
        <p:nvSpPr>
          <p:cNvPr id="6" name="Rectangle 3">
            <a:extLst>
              <a:ext uri="{FF2B5EF4-FFF2-40B4-BE49-F238E27FC236}">
                <a16:creationId xmlns:a16="http://schemas.microsoft.com/office/drawing/2014/main" id="{78C5A144-363A-4458-8748-6E550D9E3228}"/>
              </a:ext>
            </a:extLst>
          </p:cNvPr>
          <p:cNvSpPr>
            <a:spLocks noChangeArrowheads="1"/>
          </p:cNvSpPr>
          <p:nvPr/>
        </p:nvSpPr>
        <p:spPr bwMode="auto">
          <a:xfrm>
            <a:off x="5861461" y="3628176"/>
            <a:ext cx="4616970" cy="295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a:t>Provide </a:t>
            </a:r>
            <a:r>
              <a:rPr lang="sr-Latn-RS" altLang="sr-Latn-RS" dirty="0" err="1"/>
              <a:t>enlarged</a:t>
            </a:r>
            <a:r>
              <a:rPr lang="sr-Latn-RS" altLang="sr-Latn-RS" dirty="0"/>
              <a:t> print </a:t>
            </a:r>
            <a:r>
              <a:rPr lang="sr-Latn-RS" altLang="sr-Latn-RS" dirty="0" err="1"/>
              <a:t>or</a:t>
            </a:r>
            <a:r>
              <a:rPr lang="sr-Latn-RS" altLang="sr-Latn-RS" dirty="0"/>
              <a:t> </a:t>
            </a:r>
            <a:r>
              <a:rPr lang="sr-Latn-RS" altLang="sr-Latn-RS" dirty="0" err="1"/>
              <a:t>Braille</a:t>
            </a:r>
            <a:r>
              <a:rPr lang="sr-Latn-RS" altLang="sr-Latn-RS" dirty="0"/>
              <a:t> </a:t>
            </a:r>
            <a:r>
              <a:rPr lang="sr-Latn-RS" altLang="sr-Latn-RS" dirty="0" err="1"/>
              <a:t>materials</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Use</a:t>
            </a:r>
            <a:r>
              <a:rPr lang="sr-Latn-RS" altLang="sr-Latn-RS" dirty="0"/>
              <a:t> </a:t>
            </a:r>
            <a:r>
              <a:rPr lang="sr-Latn-RS" altLang="sr-Latn-RS" dirty="0" err="1"/>
              <a:t>tactile</a:t>
            </a:r>
            <a:r>
              <a:rPr lang="sr-Latn-RS" altLang="sr-Latn-RS" dirty="0"/>
              <a:t> </a:t>
            </a:r>
            <a:r>
              <a:rPr lang="sr-Latn-RS" altLang="sr-Latn-RS" dirty="0" err="1"/>
              <a:t>learning</a:t>
            </a:r>
            <a:r>
              <a:rPr lang="sr-Latn-RS" altLang="sr-Latn-RS" dirty="0"/>
              <a:t> </a:t>
            </a:r>
            <a:r>
              <a:rPr lang="sr-Latn-RS" altLang="sr-Latn-RS" dirty="0" err="1"/>
              <a:t>materials</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Describe</a:t>
            </a:r>
            <a:r>
              <a:rPr lang="sr-Latn-RS" altLang="sr-Latn-RS" dirty="0"/>
              <a:t> </a:t>
            </a:r>
            <a:r>
              <a:rPr lang="sr-Latn-RS" altLang="sr-Latn-RS" dirty="0" err="1"/>
              <a:t>visual</a:t>
            </a:r>
            <a:r>
              <a:rPr lang="sr-Latn-RS" altLang="sr-Latn-RS" dirty="0"/>
              <a:t> </a:t>
            </a:r>
            <a:r>
              <a:rPr lang="sr-Latn-RS" altLang="sr-Latn-RS" dirty="0" err="1"/>
              <a:t>information</a:t>
            </a:r>
            <a:r>
              <a:rPr lang="sr-Latn-RS" altLang="sr-Latn-RS" dirty="0"/>
              <a:t> </a:t>
            </a:r>
            <a:r>
              <a:rPr lang="sr-Latn-RS" altLang="sr-Latn-RS" dirty="0" err="1"/>
              <a:t>verbally</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Ensure</a:t>
            </a:r>
            <a:r>
              <a:rPr lang="sr-Latn-RS" altLang="sr-Latn-RS" dirty="0"/>
              <a:t> </a:t>
            </a:r>
            <a:r>
              <a:rPr lang="sr-Latn-RS" altLang="sr-Latn-RS" dirty="0" err="1"/>
              <a:t>accessible</a:t>
            </a:r>
            <a:r>
              <a:rPr lang="sr-Latn-RS" altLang="sr-Latn-RS" dirty="0"/>
              <a:t> </a:t>
            </a:r>
            <a:r>
              <a:rPr lang="sr-Latn-RS" altLang="sr-Latn-RS" dirty="0" err="1"/>
              <a:t>classroom</a:t>
            </a:r>
            <a:r>
              <a:rPr lang="sr-Latn-RS" altLang="sr-Latn-RS" dirty="0"/>
              <a:t> </a:t>
            </a:r>
            <a:r>
              <a:rPr lang="sr-Latn-RS" altLang="sr-Latn-RS" dirty="0" err="1"/>
              <a:t>organization</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Allow</a:t>
            </a:r>
            <a:r>
              <a:rPr lang="sr-Latn-RS" altLang="sr-Latn-RS" dirty="0"/>
              <a:t> </a:t>
            </a:r>
            <a:r>
              <a:rPr lang="sr-Latn-RS" altLang="sr-Latn-RS" dirty="0" err="1"/>
              <a:t>assistive</a:t>
            </a:r>
            <a:r>
              <a:rPr lang="sr-Latn-RS" altLang="sr-Latn-RS" dirty="0"/>
              <a:t> </a:t>
            </a:r>
            <a:r>
              <a:rPr lang="sr-Latn-RS" altLang="sr-Latn-RS" dirty="0" err="1"/>
              <a:t>technology</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Increase</a:t>
            </a:r>
            <a:r>
              <a:rPr lang="sr-Latn-RS" altLang="sr-Latn-RS" dirty="0"/>
              <a:t> </a:t>
            </a:r>
            <a:r>
              <a:rPr lang="sr-Latn-RS" altLang="sr-Latn-RS" dirty="0" err="1"/>
              <a:t>contrast</a:t>
            </a:r>
            <a:r>
              <a:rPr lang="sr-Latn-RS" altLang="sr-Latn-RS" dirty="0"/>
              <a:t> in </a:t>
            </a:r>
            <a:r>
              <a:rPr lang="sr-Latn-RS" altLang="sr-Latn-RS" dirty="0" err="1"/>
              <a:t>materials</a:t>
            </a:r>
            <a:r>
              <a:rPr lang="sr-Latn-RS" altLang="sr-Latn-RS" dirty="0"/>
              <a:t>.</a:t>
            </a:r>
          </a:p>
          <a:p>
            <a:pPr marL="285750" indent="-285750" defTabSz="914400" eaLnBrk="0" fontAlgn="base" hangingPunct="0">
              <a:lnSpc>
                <a:spcPct val="150000"/>
              </a:lnSpc>
              <a:spcBef>
                <a:spcPct val="0"/>
              </a:spcBef>
              <a:spcAft>
                <a:spcPct val="0"/>
              </a:spcAft>
              <a:buFont typeface="Courier New" panose="02070309020205020404" pitchFamily="49" charset="0"/>
              <a:buChar char="o"/>
            </a:pPr>
            <a:r>
              <a:rPr lang="sr-Latn-RS" altLang="sr-Latn-RS" dirty="0" err="1"/>
              <a:t>Read</a:t>
            </a:r>
            <a:r>
              <a:rPr lang="sr-Latn-RS" altLang="sr-Latn-RS" dirty="0"/>
              <a:t> </a:t>
            </a:r>
            <a:r>
              <a:rPr lang="sr-Latn-RS" altLang="sr-Latn-RS" dirty="0" err="1"/>
              <a:t>written</a:t>
            </a:r>
            <a:r>
              <a:rPr lang="sr-Latn-RS" altLang="sr-Latn-RS" dirty="0"/>
              <a:t> </a:t>
            </a:r>
            <a:r>
              <a:rPr lang="sr-Latn-RS" altLang="sr-Latn-RS" dirty="0" err="1"/>
              <a:t>information</a:t>
            </a:r>
            <a:r>
              <a:rPr lang="sr-Latn-RS" altLang="sr-Latn-RS" dirty="0"/>
              <a:t> </a:t>
            </a:r>
            <a:r>
              <a:rPr lang="sr-Latn-RS" altLang="sr-Latn-RS" dirty="0" err="1"/>
              <a:t>aloud</a:t>
            </a:r>
            <a:r>
              <a:rPr lang="sr-Latn-RS" altLang="sr-Latn-RS" dirty="0"/>
              <a:t>. </a:t>
            </a:r>
          </a:p>
        </p:txBody>
      </p:sp>
    </p:spTree>
    <p:extLst>
      <p:ext uri="{BB962C8B-B14F-4D97-AF65-F5344CB8AC3E}">
        <p14:creationId xmlns:p14="http://schemas.microsoft.com/office/powerpoint/2010/main" val="1021077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914400" y="1057275"/>
            <a:ext cx="5259554" cy="2495028"/>
          </a:xfrm>
        </p:spPr>
        <p:txBody>
          <a:bodyPr/>
          <a:lstStyle/>
          <a:p>
            <a:r>
              <a:rPr lang="en-US" dirty="0"/>
              <a:t>Teaching Students from Different Cultural Backgrounds</a:t>
            </a:r>
          </a:p>
        </p:txBody>
      </p:sp>
      <p:sp>
        <p:nvSpPr>
          <p:cNvPr id="3" name="Text Placeholder 2">
            <a:extLst>
              <a:ext uri="{FF2B5EF4-FFF2-40B4-BE49-F238E27FC236}">
                <a16:creationId xmlns:a16="http://schemas.microsoft.com/office/drawing/2014/main" id="{A2E339BF-E6D7-DD0E-AF02-6813852EE723}"/>
              </a:ext>
            </a:extLst>
          </p:cNvPr>
          <p:cNvSpPr>
            <a:spLocks noGrp="1"/>
          </p:cNvSpPr>
          <p:nvPr>
            <p:ph idx="1"/>
          </p:nvPr>
        </p:nvSpPr>
        <p:spPr>
          <a:xfrm>
            <a:off x="914400" y="3808750"/>
            <a:ext cx="5259554" cy="2233233"/>
          </a:xfrm>
        </p:spPr>
        <p:txBody>
          <a:bodyPr/>
          <a:lstStyle/>
          <a:p>
            <a:endParaRPr lang="en-US" dirty="0"/>
          </a:p>
        </p:txBody>
      </p:sp>
      <p:sp>
        <p:nvSpPr>
          <p:cNvPr id="5" name="Rezervirano mjesto slike 4">
            <a:extLst>
              <a:ext uri="{FF2B5EF4-FFF2-40B4-BE49-F238E27FC236}">
                <a16:creationId xmlns:a16="http://schemas.microsoft.com/office/drawing/2014/main" id="{B85BBD16-9E2D-4CCA-7B34-C330BFAEA171}"/>
              </a:ext>
            </a:extLst>
          </p:cNvPr>
          <p:cNvSpPr>
            <a:spLocks noGrp="1"/>
          </p:cNvSpPr>
          <p:nvPr>
            <p:ph type="pic" sz="quarter" idx="11"/>
          </p:nvPr>
        </p:nvSpPr>
        <p:spPr/>
      </p:sp>
      <p:pic>
        <p:nvPicPr>
          <p:cNvPr id="8" name="Slika 7" descr="Free Unity Through Diversity Image - Unity, Diversity, Hands | Download at  StockCake">
            <a:extLst>
              <a:ext uri="{FF2B5EF4-FFF2-40B4-BE49-F238E27FC236}">
                <a16:creationId xmlns:a16="http://schemas.microsoft.com/office/drawing/2014/main" id="{930C50B9-9C2C-5955-9DB5-0D25971E64E7}"/>
              </a:ext>
            </a:extLst>
          </p:cNvPr>
          <p:cNvPicPr>
            <a:picLocks noChangeAspect="1"/>
          </p:cNvPicPr>
          <p:nvPr/>
        </p:nvPicPr>
        <p:blipFill>
          <a:blip r:embed="rId3"/>
          <a:stretch>
            <a:fillRect/>
          </a:stretch>
        </p:blipFill>
        <p:spPr>
          <a:xfrm>
            <a:off x="5673213" y="0"/>
            <a:ext cx="6518787" cy="6858001"/>
          </a:xfrm>
          <a:prstGeom prst="rect">
            <a:avLst/>
          </a:prstGeom>
        </p:spPr>
      </p:pic>
    </p:spTree>
    <p:extLst>
      <p:ext uri="{BB962C8B-B14F-4D97-AF65-F5344CB8AC3E}">
        <p14:creationId xmlns:p14="http://schemas.microsoft.com/office/powerpoint/2010/main" val="2952923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80FC9EF-5452-8DC4-F671-34DD6A96A06A}"/>
              </a:ext>
            </a:extLst>
          </p:cNvPr>
          <p:cNvSpPr>
            <a:spLocks noGrp="1"/>
          </p:cNvSpPr>
          <p:nvPr>
            <p:ph type="title"/>
          </p:nvPr>
        </p:nvSpPr>
        <p:spPr>
          <a:xfrm>
            <a:off x="835742" y="619101"/>
            <a:ext cx="9596284" cy="574881"/>
          </a:xfrm>
        </p:spPr>
        <p:txBody>
          <a:bodyPr/>
          <a:lstStyle/>
          <a:p>
            <a:r>
              <a:rPr lang="en-US" dirty="0"/>
              <a:t>diversity in the classroom</a:t>
            </a:r>
          </a:p>
        </p:txBody>
      </p:sp>
      <p:sp>
        <p:nvSpPr>
          <p:cNvPr id="3" name="Rezervirano mjesto sadržaja 2">
            <a:extLst>
              <a:ext uri="{FF2B5EF4-FFF2-40B4-BE49-F238E27FC236}">
                <a16:creationId xmlns:a16="http://schemas.microsoft.com/office/drawing/2014/main" id="{1CEF91E0-7615-FCD5-95C4-D44C445CB4C8}"/>
              </a:ext>
            </a:extLst>
          </p:cNvPr>
          <p:cNvSpPr>
            <a:spLocks noGrp="1"/>
          </p:cNvSpPr>
          <p:nvPr>
            <p:ph idx="1"/>
          </p:nvPr>
        </p:nvSpPr>
        <p:spPr>
          <a:xfrm>
            <a:off x="835742" y="1332270"/>
            <a:ext cx="5260258" cy="5525730"/>
          </a:xfrm>
        </p:spPr>
        <p:txBody>
          <a:bodyPr>
            <a:normAutofit fontScale="85000" lnSpcReduction="10000"/>
          </a:bodyPr>
          <a:lstStyle/>
          <a:p>
            <a:r>
              <a:rPr lang="en-US" dirty="0"/>
              <a:t>Culture is often reduced to visible differences such as language, clothing, or traditions. </a:t>
            </a:r>
          </a:p>
          <a:p>
            <a:endParaRPr lang="en-US" dirty="0"/>
          </a:p>
          <a:p>
            <a:r>
              <a:rPr lang="en-US" sz="2800" dirty="0"/>
              <a:t>But, culture influences something much deeper: </a:t>
            </a:r>
            <a:r>
              <a:rPr lang="en-US" sz="2800" b="1" dirty="0"/>
              <a:t>how students think, communicate, ask questions, interpret authority, solve problems, and even define success.</a:t>
            </a:r>
          </a:p>
          <a:p>
            <a:endParaRPr lang="en-US" dirty="0"/>
          </a:p>
          <a:p>
            <a:r>
              <a:rPr lang="en-US" dirty="0"/>
              <a:t>Every student enters the classroom carrying what psychologists call a </a:t>
            </a:r>
            <a:r>
              <a:rPr lang="en-US" b="1" dirty="0"/>
              <a:t>cultural lens</a:t>
            </a:r>
            <a:r>
              <a:rPr lang="en-US" dirty="0"/>
              <a:t>. </a:t>
            </a:r>
          </a:p>
          <a:p>
            <a:endParaRPr lang="en-US" dirty="0"/>
          </a:p>
        </p:txBody>
      </p:sp>
      <p:sp>
        <p:nvSpPr>
          <p:cNvPr id="4" name="Rezervirano mjesto broja slajda 3">
            <a:extLst>
              <a:ext uri="{FF2B5EF4-FFF2-40B4-BE49-F238E27FC236}">
                <a16:creationId xmlns:a16="http://schemas.microsoft.com/office/drawing/2014/main" id="{B1342492-8DF5-611B-2C34-4EF8D87D1D5C}"/>
              </a:ext>
            </a:extLst>
          </p:cNvPr>
          <p:cNvSpPr>
            <a:spLocks noGrp="1"/>
          </p:cNvSpPr>
          <p:nvPr>
            <p:ph type="sldNum" sz="quarter" idx="10"/>
          </p:nvPr>
        </p:nvSpPr>
        <p:spPr/>
        <p:txBody>
          <a:bodyPr/>
          <a:lstStyle/>
          <a:p>
            <a:fld id="{48F63A3B-78C7-47BE-AE5E-E10140E04643}" type="slidenum">
              <a:rPr lang="en-US" smtClean="0"/>
              <a:pPr/>
              <a:t>21</a:t>
            </a:fld>
            <a:endParaRPr lang="en-US" dirty="0"/>
          </a:p>
        </p:txBody>
      </p:sp>
      <p:sp>
        <p:nvSpPr>
          <p:cNvPr id="5" name="TekstniOkvir 4">
            <a:extLst>
              <a:ext uri="{FF2B5EF4-FFF2-40B4-BE49-F238E27FC236}">
                <a16:creationId xmlns:a16="http://schemas.microsoft.com/office/drawing/2014/main" id="{9F7F5BEF-2EF0-3E31-706C-332BE324A9DD}"/>
              </a:ext>
            </a:extLst>
          </p:cNvPr>
          <p:cNvSpPr txBox="1"/>
          <p:nvPr/>
        </p:nvSpPr>
        <p:spPr>
          <a:xfrm>
            <a:off x="6302477" y="2114524"/>
            <a:ext cx="5889523" cy="33239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US" sz="2400" dirty="0">
                <a:solidFill>
                  <a:schemeClr val="accent2">
                    <a:lumMod val="75000"/>
                  </a:schemeClr>
                </a:solidFill>
              </a:rPr>
              <a:t>students who feel </a:t>
            </a:r>
            <a:r>
              <a:rPr lang="en-US" sz="2400" b="1" u="sng" dirty="0">
                <a:solidFill>
                  <a:schemeClr val="accent2">
                    <a:lumMod val="75000"/>
                  </a:schemeClr>
                </a:solidFill>
              </a:rPr>
              <a:t>their identity is recognized and respected </a:t>
            </a:r>
            <a:r>
              <a:rPr lang="en-US" sz="2400" dirty="0">
                <a:solidFill>
                  <a:schemeClr val="accent2">
                    <a:lumMod val="75000"/>
                  </a:schemeClr>
                </a:solidFill>
              </a:rPr>
              <a:t>demonstrate greater classroom participation, stronger academic motivation, and a stronger sense of belonging. </a:t>
            </a:r>
          </a:p>
          <a:p>
            <a:endParaRPr lang="en-US" sz="2400" dirty="0">
              <a:solidFill>
                <a:schemeClr val="accent6"/>
              </a:solidFill>
            </a:endParaRPr>
          </a:p>
          <a:p>
            <a:r>
              <a:rPr lang="en-US" sz="2400" dirty="0">
                <a:solidFill>
                  <a:schemeClr val="accent6"/>
                </a:solidFill>
              </a:rPr>
              <a:t>Sense of belonging </a:t>
            </a:r>
            <a:r>
              <a:rPr lang="en-US" sz="2400" dirty="0">
                <a:solidFill>
                  <a:schemeClr val="accent6"/>
                </a:solidFill>
                <a:sym typeface="Wingdings" panose="05000000000000000000" pitchFamily="2" charset="2"/>
              </a:rPr>
              <a:t> positively contributes to well-being</a:t>
            </a:r>
            <a:endParaRPr lang="en-US" sz="2400" dirty="0">
              <a:solidFill>
                <a:schemeClr val="accent6"/>
              </a:solidFill>
            </a:endParaRPr>
          </a:p>
          <a:p>
            <a:endParaRPr lang="en-US" dirty="0"/>
          </a:p>
        </p:txBody>
      </p:sp>
    </p:spTree>
    <p:extLst>
      <p:ext uri="{BB962C8B-B14F-4D97-AF65-F5344CB8AC3E}">
        <p14:creationId xmlns:p14="http://schemas.microsoft.com/office/powerpoint/2010/main" val="294660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C39CEE8-3791-AE8D-E374-5FFE1DADB600}"/>
              </a:ext>
            </a:extLst>
          </p:cNvPr>
          <p:cNvSpPr>
            <a:spLocks noGrp="1"/>
          </p:cNvSpPr>
          <p:nvPr>
            <p:ph type="title"/>
          </p:nvPr>
        </p:nvSpPr>
        <p:spPr>
          <a:xfrm>
            <a:off x="914400" y="457199"/>
            <a:ext cx="9075174" cy="1531357"/>
          </a:xfrm>
        </p:spPr>
        <p:txBody>
          <a:bodyPr/>
          <a:lstStyle/>
          <a:p>
            <a:r>
              <a:rPr lang="en-US" dirty="0"/>
              <a:t>Include cultural differences in your teaching</a:t>
            </a:r>
          </a:p>
        </p:txBody>
      </p:sp>
      <p:sp>
        <p:nvSpPr>
          <p:cNvPr id="3" name="Rezervirano mjesto sadržaja 2">
            <a:extLst>
              <a:ext uri="{FF2B5EF4-FFF2-40B4-BE49-F238E27FC236}">
                <a16:creationId xmlns:a16="http://schemas.microsoft.com/office/drawing/2014/main" id="{EA60F696-C792-EF21-CD74-5697D49EB31A}"/>
              </a:ext>
            </a:extLst>
          </p:cNvPr>
          <p:cNvSpPr>
            <a:spLocks noGrp="1"/>
          </p:cNvSpPr>
          <p:nvPr>
            <p:ph idx="1"/>
          </p:nvPr>
        </p:nvSpPr>
        <p:spPr>
          <a:xfrm>
            <a:off x="1076632" y="2402021"/>
            <a:ext cx="10038735" cy="3207344"/>
          </a:xfrm>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US" b="1" dirty="0"/>
              <a:t>History</a:t>
            </a:r>
            <a:r>
              <a:rPr lang="en-US" dirty="0"/>
              <a:t> – WWII - students compare how the same historical event is described in different countries and discuss why these differences exist.</a:t>
            </a:r>
          </a:p>
          <a:p>
            <a:r>
              <a:rPr lang="en-US" b="1" dirty="0"/>
              <a:t>Math </a:t>
            </a:r>
            <a:r>
              <a:rPr lang="en-US" dirty="0"/>
              <a:t>– percentages – plan a budget for a family or community event</a:t>
            </a:r>
          </a:p>
          <a:p>
            <a:r>
              <a:rPr lang="en-US" b="1" dirty="0"/>
              <a:t>Psychology</a:t>
            </a:r>
            <a:r>
              <a:rPr lang="en-US" dirty="0"/>
              <a:t> – non-verbal communication; things visitors should know about my country</a:t>
            </a:r>
          </a:p>
          <a:p>
            <a:r>
              <a:rPr lang="en-US" dirty="0"/>
              <a:t>….</a:t>
            </a:r>
          </a:p>
        </p:txBody>
      </p:sp>
      <p:sp>
        <p:nvSpPr>
          <p:cNvPr id="4" name="Rezervirano mjesto broja slajda 3">
            <a:extLst>
              <a:ext uri="{FF2B5EF4-FFF2-40B4-BE49-F238E27FC236}">
                <a16:creationId xmlns:a16="http://schemas.microsoft.com/office/drawing/2014/main" id="{4DEF57AA-48D1-378B-CDA8-A39745074220}"/>
              </a:ext>
            </a:extLst>
          </p:cNvPr>
          <p:cNvSpPr>
            <a:spLocks noGrp="1"/>
          </p:cNvSpPr>
          <p:nvPr>
            <p:ph type="sldNum" sz="quarter" idx="10"/>
          </p:nvPr>
        </p:nvSpPr>
        <p:spPr/>
        <p:txBody>
          <a:bodyPr/>
          <a:lstStyle/>
          <a:p>
            <a:fld id="{48F63A3B-78C7-47BE-AE5E-E10140E04643}" type="slidenum">
              <a:rPr lang="en-US" smtClean="0"/>
              <a:pPr/>
              <a:t>22</a:t>
            </a:fld>
            <a:endParaRPr lang="en-US" dirty="0"/>
          </a:p>
        </p:txBody>
      </p:sp>
    </p:spTree>
    <p:extLst>
      <p:ext uri="{BB962C8B-B14F-4D97-AF65-F5344CB8AC3E}">
        <p14:creationId xmlns:p14="http://schemas.microsoft.com/office/powerpoint/2010/main" val="3249693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CBB506-EC7C-EB8E-D9A2-4695D46D50AA}"/>
              </a:ext>
            </a:extLst>
          </p:cNvPr>
          <p:cNvSpPr>
            <a:spLocks noGrp="1"/>
          </p:cNvSpPr>
          <p:nvPr>
            <p:ph type="title"/>
          </p:nvPr>
        </p:nvSpPr>
        <p:spPr>
          <a:xfrm>
            <a:off x="765974" y="442757"/>
            <a:ext cx="10943303" cy="1531357"/>
          </a:xfrm>
        </p:spPr>
        <p:style>
          <a:lnRef idx="1">
            <a:schemeClr val="accent4"/>
          </a:lnRef>
          <a:fillRef idx="2">
            <a:schemeClr val="accent4"/>
          </a:fillRef>
          <a:effectRef idx="1">
            <a:schemeClr val="accent4"/>
          </a:effectRef>
          <a:fontRef idx="minor">
            <a:schemeClr val="dk1"/>
          </a:fontRef>
        </p:style>
        <p:txBody>
          <a:bodyPr/>
          <a:lstStyle/>
          <a:p>
            <a:r>
              <a:rPr lang="en-US" dirty="0"/>
              <a:t>H</a:t>
            </a:r>
            <a:r>
              <a:rPr lang="en-US" cap="none" dirty="0"/>
              <a:t>ow do we teach students to evaluate information when their backgrounds offer completely different worldviews? – an example</a:t>
            </a:r>
            <a:endParaRPr lang="en-US" dirty="0"/>
          </a:p>
        </p:txBody>
      </p:sp>
      <p:sp>
        <p:nvSpPr>
          <p:cNvPr id="3" name="Rezervirano mjesto sadržaja 2">
            <a:extLst>
              <a:ext uri="{FF2B5EF4-FFF2-40B4-BE49-F238E27FC236}">
                <a16:creationId xmlns:a16="http://schemas.microsoft.com/office/drawing/2014/main" id="{76C2E2CE-C370-27A6-A791-488115084309}"/>
              </a:ext>
            </a:extLst>
          </p:cNvPr>
          <p:cNvSpPr>
            <a:spLocks noGrp="1"/>
          </p:cNvSpPr>
          <p:nvPr>
            <p:ph idx="1"/>
          </p:nvPr>
        </p:nvSpPr>
        <p:spPr>
          <a:xfrm>
            <a:off x="914399" y="1974114"/>
            <a:ext cx="7669161" cy="4883885"/>
          </a:xfrm>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r>
              <a:rPr lang="en-US" b="1" dirty="0"/>
              <a:t>Step 1: The 'De-Centering' Anchor:</a:t>
            </a:r>
          </a:p>
          <a:p>
            <a:r>
              <a:rPr lang="en-US" dirty="0"/>
              <a:t>Present a historical event or contemporary news story from two wildly differing European media perspectives.</a:t>
            </a:r>
          </a:p>
          <a:p>
            <a:r>
              <a:rPr lang="en-US" b="1" dirty="0"/>
              <a:t>Step 2: The 3-Lens Analysis: </a:t>
            </a:r>
          </a:p>
          <a:p>
            <a:r>
              <a:rPr lang="en-US" dirty="0"/>
              <a:t>Have students analyze the text: What are the stated facts? What are the unstated assumptions? What emotional language is used to trigger the reader?</a:t>
            </a:r>
          </a:p>
          <a:p>
            <a:r>
              <a:rPr lang="en-US" b="1" dirty="0"/>
              <a:t>Step 3: The Role Reversal Switch:</a:t>
            </a:r>
          </a:p>
          <a:p>
            <a:r>
              <a:rPr lang="en-US" dirty="0"/>
              <a:t>Students must present the opposing side's logic as clearly and fairly as possible, even if they disagree with it.</a:t>
            </a:r>
          </a:p>
          <a:p>
            <a:endParaRPr lang="en-US" dirty="0"/>
          </a:p>
        </p:txBody>
      </p:sp>
      <p:sp>
        <p:nvSpPr>
          <p:cNvPr id="4" name="Rezervirano mjesto broja slajda 3">
            <a:extLst>
              <a:ext uri="{FF2B5EF4-FFF2-40B4-BE49-F238E27FC236}">
                <a16:creationId xmlns:a16="http://schemas.microsoft.com/office/drawing/2014/main" id="{E115B92B-677B-FA37-58F1-B7D7D41F4E96}"/>
              </a:ext>
            </a:extLst>
          </p:cNvPr>
          <p:cNvSpPr>
            <a:spLocks noGrp="1"/>
          </p:cNvSpPr>
          <p:nvPr>
            <p:ph type="sldNum" sz="quarter" idx="10"/>
          </p:nvPr>
        </p:nvSpPr>
        <p:spPr/>
        <p:txBody>
          <a:bodyPr/>
          <a:lstStyle/>
          <a:p>
            <a:fld id="{48F63A3B-78C7-47BE-AE5E-E10140E04643}" type="slidenum">
              <a:rPr lang="en-US" smtClean="0"/>
              <a:pPr/>
              <a:t>23</a:t>
            </a:fld>
            <a:endParaRPr lang="en-US" dirty="0"/>
          </a:p>
        </p:txBody>
      </p:sp>
      <p:sp>
        <p:nvSpPr>
          <p:cNvPr id="5" name="TekstniOkvir 4">
            <a:extLst>
              <a:ext uri="{FF2B5EF4-FFF2-40B4-BE49-F238E27FC236}">
                <a16:creationId xmlns:a16="http://schemas.microsoft.com/office/drawing/2014/main" id="{E52C6992-D6F8-6803-F990-E76D8B38BFA5}"/>
              </a:ext>
            </a:extLst>
          </p:cNvPr>
          <p:cNvSpPr txBox="1"/>
          <p:nvPr/>
        </p:nvSpPr>
        <p:spPr>
          <a:xfrm>
            <a:off x="8583560" y="3179393"/>
            <a:ext cx="3529782" cy="83099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400" i="1" dirty="0"/>
              <a:t>Debate</a:t>
            </a:r>
            <a:r>
              <a:rPr lang="en-US" sz="2400" dirty="0"/>
              <a:t> is also a good method for this. </a:t>
            </a:r>
          </a:p>
        </p:txBody>
      </p:sp>
      <p:sp>
        <p:nvSpPr>
          <p:cNvPr id="6" name="Strelica: desno 5">
            <a:extLst>
              <a:ext uri="{FF2B5EF4-FFF2-40B4-BE49-F238E27FC236}">
                <a16:creationId xmlns:a16="http://schemas.microsoft.com/office/drawing/2014/main" id="{BDCB68D0-6809-8625-108C-325A3AA2E259}"/>
              </a:ext>
            </a:extLst>
          </p:cNvPr>
          <p:cNvSpPr/>
          <p:nvPr/>
        </p:nvSpPr>
        <p:spPr>
          <a:xfrm>
            <a:off x="7819054" y="336405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754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5F191B0-56CA-2BDA-238D-7BB62749A5FE}"/>
              </a:ext>
            </a:extLst>
          </p:cNvPr>
          <p:cNvSpPr>
            <a:spLocks noGrp="1"/>
          </p:cNvSpPr>
          <p:nvPr>
            <p:ph type="title"/>
          </p:nvPr>
        </p:nvSpPr>
        <p:spPr>
          <a:xfrm>
            <a:off x="481289" y="4075317"/>
            <a:ext cx="3152865" cy="1292635"/>
          </a:xfrm>
        </p:spPr>
        <p:txBody>
          <a:bodyPr/>
          <a:lstStyle/>
          <a:p>
            <a:r>
              <a:rPr lang="en-US" dirty="0"/>
              <a:t>Teaching Students with Different Ways of Learning</a:t>
            </a:r>
          </a:p>
        </p:txBody>
      </p:sp>
      <p:pic>
        <p:nvPicPr>
          <p:cNvPr id="5" name="Slika 4" descr="Is Your Learning Style the Problem? - Bonnie Gillespie">
            <a:extLst>
              <a:ext uri="{FF2B5EF4-FFF2-40B4-BE49-F238E27FC236}">
                <a16:creationId xmlns:a16="http://schemas.microsoft.com/office/drawing/2014/main" id="{C795BFDB-F8D5-0394-10F1-123B6BD4F392}"/>
              </a:ext>
            </a:extLst>
          </p:cNvPr>
          <p:cNvPicPr>
            <a:picLocks noChangeAspect="1"/>
          </p:cNvPicPr>
          <p:nvPr/>
        </p:nvPicPr>
        <p:blipFill>
          <a:blip r:embed="rId3"/>
          <a:stretch>
            <a:fillRect/>
          </a:stretch>
        </p:blipFill>
        <p:spPr>
          <a:xfrm>
            <a:off x="3634154" y="402841"/>
            <a:ext cx="8557846" cy="6052317"/>
          </a:xfrm>
          <a:prstGeom prst="rect">
            <a:avLst/>
          </a:prstGeom>
        </p:spPr>
      </p:pic>
    </p:spTree>
    <p:extLst>
      <p:ext uri="{BB962C8B-B14F-4D97-AF65-F5344CB8AC3E}">
        <p14:creationId xmlns:p14="http://schemas.microsoft.com/office/powerpoint/2010/main" val="3913003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5D04B6B-0F63-35D9-BF8A-70E29376FD31}"/>
              </a:ext>
            </a:extLst>
          </p:cNvPr>
          <p:cNvSpPr>
            <a:spLocks noGrp="1"/>
          </p:cNvSpPr>
          <p:nvPr>
            <p:ph type="title"/>
          </p:nvPr>
        </p:nvSpPr>
        <p:spPr>
          <a:xfrm>
            <a:off x="914400" y="1057274"/>
            <a:ext cx="6583680" cy="122597"/>
          </a:xfrm>
        </p:spPr>
        <p:txBody>
          <a:bodyPr/>
          <a:lstStyle/>
          <a:p>
            <a:r>
              <a:rPr lang="en-US" dirty="0"/>
              <a:t>visual</a:t>
            </a:r>
          </a:p>
        </p:txBody>
      </p:sp>
      <p:sp>
        <p:nvSpPr>
          <p:cNvPr id="4" name="Rezervirano mjesto broja slajda 3">
            <a:extLst>
              <a:ext uri="{FF2B5EF4-FFF2-40B4-BE49-F238E27FC236}">
                <a16:creationId xmlns:a16="http://schemas.microsoft.com/office/drawing/2014/main" id="{0690F4A8-07EE-22C7-3C61-23DF62AECEDF}"/>
              </a:ext>
            </a:extLst>
          </p:cNvPr>
          <p:cNvSpPr>
            <a:spLocks noGrp="1"/>
          </p:cNvSpPr>
          <p:nvPr>
            <p:ph type="sldNum" sz="quarter" idx="10"/>
          </p:nvPr>
        </p:nvSpPr>
        <p:spPr/>
        <p:txBody>
          <a:bodyPr/>
          <a:lstStyle/>
          <a:p>
            <a:fld id="{48F63A3B-78C7-47BE-AE5E-E10140E04643}" type="slidenum">
              <a:rPr lang="en-US" smtClean="0"/>
              <a:pPr/>
              <a:t>25</a:t>
            </a:fld>
            <a:endParaRPr lang="en-US" dirty="0"/>
          </a:p>
        </p:txBody>
      </p:sp>
      <p:sp>
        <p:nvSpPr>
          <p:cNvPr id="5" name="TekstniOkvir 4">
            <a:extLst>
              <a:ext uri="{FF2B5EF4-FFF2-40B4-BE49-F238E27FC236}">
                <a16:creationId xmlns:a16="http://schemas.microsoft.com/office/drawing/2014/main" id="{33520715-2F60-F14D-0AAA-FDAD6822A925}"/>
              </a:ext>
            </a:extLst>
          </p:cNvPr>
          <p:cNvSpPr txBox="1"/>
          <p:nvPr/>
        </p:nvSpPr>
        <p:spPr>
          <a:xfrm>
            <a:off x="6744930" y="320456"/>
            <a:ext cx="5152103" cy="621708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a:t>Tips for optimizing the visual learning experience:</a:t>
            </a:r>
            <a:br>
              <a:rPr lang="en-US" sz="2000" b="1" dirty="0"/>
            </a:br>
            <a:endParaRPr lang="en-US" sz="2000" b="1" dirty="0"/>
          </a:p>
          <a:p>
            <a:r>
              <a:rPr lang="en-US" sz="2000" dirty="0"/>
              <a:t>**Build lessons and assignments around visual aides.</a:t>
            </a:r>
            <a:br>
              <a:rPr lang="en-US" sz="2000" dirty="0"/>
            </a:br>
            <a:endParaRPr lang="en-US" sz="2000" dirty="0"/>
          </a:p>
          <a:p>
            <a:r>
              <a:rPr lang="en-US" sz="2000" dirty="0"/>
              <a:t>**Use maps, itineraries, articles, and photos to process and memorize information</a:t>
            </a:r>
            <a:br>
              <a:rPr lang="en-US" sz="2000" dirty="0"/>
            </a:br>
            <a:endParaRPr lang="en-US" sz="2000" dirty="0"/>
          </a:p>
          <a:p>
            <a:r>
              <a:rPr lang="en-US" sz="2000" dirty="0"/>
              <a:t>**Allow taking notes – whether that be text, drawing, or charts. </a:t>
            </a:r>
            <a:br>
              <a:rPr lang="en-US" sz="2000" dirty="0"/>
            </a:br>
            <a:endParaRPr lang="en-US" sz="2000" dirty="0"/>
          </a:p>
          <a:p>
            <a:r>
              <a:rPr lang="en-US" sz="2000" dirty="0"/>
              <a:t>**Instruct students to go through notes and ask questions – then modify as needed.</a:t>
            </a:r>
            <a:br>
              <a:rPr lang="en-US" sz="2000" dirty="0"/>
            </a:br>
            <a:endParaRPr lang="en-US" sz="2000" dirty="0"/>
          </a:p>
          <a:p>
            <a:r>
              <a:rPr lang="en-US" sz="2000" dirty="0"/>
              <a:t>**give sketching assignments</a:t>
            </a:r>
          </a:p>
          <a:p>
            <a:endParaRPr lang="en-US" sz="2000" dirty="0"/>
          </a:p>
          <a:p>
            <a:r>
              <a:rPr lang="en-US" sz="2000" dirty="0"/>
              <a:t>**offer a visual hand-out at the end of each lecture</a:t>
            </a:r>
          </a:p>
          <a:p>
            <a:endParaRPr lang="en-US" dirty="0"/>
          </a:p>
        </p:txBody>
      </p:sp>
      <p:pic>
        <p:nvPicPr>
          <p:cNvPr id="10" name="Rezervirano mjesto sadržaja 9">
            <a:extLst>
              <a:ext uri="{FF2B5EF4-FFF2-40B4-BE49-F238E27FC236}">
                <a16:creationId xmlns:a16="http://schemas.microsoft.com/office/drawing/2014/main" id="{06EA171E-0FB6-EFEC-5792-C656965E1120}"/>
              </a:ext>
            </a:extLst>
          </p:cNvPr>
          <p:cNvPicPr>
            <a:picLocks noGrp="1" noChangeAspect="1"/>
          </p:cNvPicPr>
          <p:nvPr>
            <p:ph idx="1"/>
          </p:nvPr>
        </p:nvPicPr>
        <p:blipFill>
          <a:blip r:embed="rId3"/>
          <a:stretch>
            <a:fillRect/>
          </a:stretch>
        </p:blipFill>
        <p:spPr>
          <a:xfrm>
            <a:off x="595553" y="2209271"/>
            <a:ext cx="5500447" cy="4125336"/>
          </a:xfrm>
          <a:prstGeom prst="rect">
            <a:avLst/>
          </a:prstGeom>
        </p:spPr>
      </p:pic>
    </p:spTree>
    <p:extLst>
      <p:ext uri="{BB962C8B-B14F-4D97-AF65-F5344CB8AC3E}">
        <p14:creationId xmlns:p14="http://schemas.microsoft.com/office/powerpoint/2010/main" val="3732788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AAC37AC-499D-26F1-C232-E5FA942AC4F5}"/>
              </a:ext>
            </a:extLst>
          </p:cNvPr>
          <p:cNvSpPr>
            <a:spLocks noGrp="1"/>
          </p:cNvSpPr>
          <p:nvPr>
            <p:ph type="title"/>
          </p:nvPr>
        </p:nvSpPr>
        <p:spPr>
          <a:xfrm>
            <a:off x="765974" y="605602"/>
            <a:ext cx="6583680" cy="486391"/>
          </a:xfrm>
        </p:spPr>
        <p:txBody>
          <a:bodyPr/>
          <a:lstStyle/>
          <a:p>
            <a:r>
              <a:rPr lang="en-US" dirty="0"/>
              <a:t>kinesthetic</a:t>
            </a:r>
          </a:p>
        </p:txBody>
      </p:sp>
      <p:sp>
        <p:nvSpPr>
          <p:cNvPr id="3" name="Rezervirano mjesto sadržaja 2">
            <a:extLst>
              <a:ext uri="{FF2B5EF4-FFF2-40B4-BE49-F238E27FC236}">
                <a16:creationId xmlns:a16="http://schemas.microsoft.com/office/drawing/2014/main" id="{B2E34B9D-6C08-1353-2D81-24D57395A1E9}"/>
              </a:ext>
            </a:extLst>
          </p:cNvPr>
          <p:cNvSpPr>
            <a:spLocks noGrp="1"/>
          </p:cNvSpPr>
          <p:nvPr>
            <p:ph idx="1"/>
          </p:nvPr>
        </p:nvSpPr>
        <p:spPr>
          <a:xfrm>
            <a:off x="765973" y="1389297"/>
            <a:ext cx="5851137" cy="5011503"/>
          </a:xfrm>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en-US" sz="2500" dirty="0"/>
              <a:t>They like to touch, taste, smell, and be active within the lesson in order to best process and remember what they are learning. </a:t>
            </a:r>
          </a:p>
          <a:p>
            <a:r>
              <a:rPr lang="en-US" sz="2500" dirty="0"/>
              <a:t>They struggle when a lesson or activity is too sedentary. There are two types of kinesthetic learners:</a:t>
            </a:r>
            <a:br>
              <a:rPr lang="en-US" sz="2500" dirty="0"/>
            </a:br>
            <a:endParaRPr lang="en-US" sz="2500" dirty="0"/>
          </a:p>
          <a:p>
            <a:r>
              <a:rPr lang="en-US" sz="2500" b="1" u="sng" dirty="0"/>
              <a:t>Kinesthetic</a:t>
            </a:r>
            <a:r>
              <a:rPr lang="en-US" sz="2500" dirty="0"/>
              <a:t> (movement) - This type wants a deep dive where they are fully engaged with the material and can learn from the experience. External stimulation is the key to success.</a:t>
            </a:r>
          </a:p>
          <a:p>
            <a:endParaRPr lang="en-US" sz="2500" dirty="0"/>
          </a:p>
          <a:p>
            <a:r>
              <a:rPr lang="en-US" sz="2500" b="1" u="sng" dirty="0"/>
              <a:t>Tactile</a:t>
            </a:r>
            <a:r>
              <a:rPr lang="en-US" sz="2500" dirty="0"/>
              <a:t> (touch) – they have trouble sitting still – </a:t>
            </a:r>
          </a:p>
          <a:p>
            <a:r>
              <a:rPr lang="en-US" sz="2500" dirty="0"/>
              <a:t>Love to write down what they learn just to feel their hand move</a:t>
            </a:r>
          </a:p>
          <a:p>
            <a:endParaRPr lang="en-US" dirty="0"/>
          </a:p>
        </p:txBody>
      </p:sp>
      <p:sp>
        <p:nvSpPr>
          <p:cNvPr id="4" name="Rezervirano mjesto broja slajda 3">
            <a:extLst>
              <a:ext uri="{FF2B5EF4-FFF2-40B4-BE49-F238E27FC236}">
                <a16:creationId xmlns:a16="http://schemas.microsoft.com/office/drawing/2014/main" id="{CEA3D3D4-B9FE-E5D4-F774-4D54F44D6FE9}"/>
              </a:ext>
            </a:extLst>
          </p:cNvPr>
          <p:cNvSpPr>
            <a:spLocks noGrp="1"/>
          </p:cNvSpPr>
          <p:nvPr>
            <p:ph type="sldNum" sz="quarter" idx="10"/>
          </p:nvPr>
        </p:nvSpPr>
        <p:spPr/>
        <p:txBody>
          <a:bodyPr/>
          <a:lstStyle/>
          <a:p>
            <a:fld id="{48F63A3B-78C7-47BE-AE5E-E10140E04643}" type="slidenum">
              <a:rPr lang="en-US" smtClean="0"/>
              <a:pPr/>
              <a:t>26</a:t>
            </a:fld>
            <a:endParaRPr lang="en-US" dirty="0"/>
          </a:p>
        </p:txBody>
      </p:sp>
      <p:sp>
        <p:nvSpPr>
          <p:cNvPr id="5" name="TekstniOkvir 4">
            <a:extLst>
              <a:ext uri="{FF2B5EF4-FFF2-40B4-BE49-F238E27FC236}">
                <a16:creationId xmlns:a16="http://schemas.microsoft.com/office/drawing/2014/main" id="{F73D6495-2E99-F7D6-50BB-DA8A75E78C32}"/>
              </a:ext>
            </a:extLst>
          </p:cNvPr>
          <p:cNvSpPr txBox="1"/>
          <p:nvPr/>
        </p:nvSpPr>
        <p:spPr>
          <a:xfrm>
            <a:off x="6685937" y="0"/>
            <a:ext cx="5506063" cy="664797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b="1" dirty="0"/>
              <a:t>Tips :</a:t>
            </a:r>
          </a:p>
          <a:p>
            <a:endParaRPr lang="en-US" sz="2400" b="1" dirty="0"/>
          </a:p>
          <a:p>
            <a:r>
              <a:rPr lang="en-US" sz="2400" dirty="0"/>
              <a:t>**Make activities as active as possible. </a:t>
            </a:r>
          </a:p>
          <a:p>
            <a:r>
              <a:rPr lang="en-US" sz="2400" dirty="0"/>
              <a:t>**When learning a new language, engage in conversation regularly.</a:t>
            </a:r>
          </a:p>
          <a:p>
            <a:r>
              <a:rPr lang="en-US" sz="2400" dirty="0"/>
              <a:t>**Background music or other audio stimulation </a:t>
            </a:r>
          </a:p>
          <a:p>
            <a:r>
              <a:rPr lang="en-US" sz="2400" dirty="0"/>
              <a:t>**Highlight key points and/or draw sketches of the material.</a:t>
            </a:r>
          </a:p>
          <a:p>
            <a:endParaRPr lang="en-US" sz="2400" dirty="0"/>
          </a:p>
          <a:p>
            <a:r>
              <a:rPr lang="en-US" sz="2400" dirty="0"/>
              <a:t>**give them more time if necessary</a:t>
            </a:r>
          </a:p>
          <a:p>
            <a:r>
              <a:rPr lang="en-US" sz="2400" dirty="0"/>
              <a:t>**Sensual stimuli such as foods, drinks, and physical objects that the learner can touch or interact with can be of immense help.</a:t>
            </a:r>
          </a:p>
          <a:p>
            <a:r>
              <a:rPr lang="en-US" sz="2400" dirty="0"/>
              <a:t>**Make complex tasks visual and interactive.</a:t>
            </a:r>
          </a:p>
          <a:p>
            <a:endParaRPr lang="en-US" dirty="0"/>
          </a:p>
        </p:txBody>
      </p:sp>
    </p:spTree>
    <p:extLst>
      <p:ext uri="{BB962C8B-B14F-4D97-AF65-F5344CB8AC3E}">
        <p14:creationId xmlns:p14="http://schemas.microsoft.com/office/powerpoint/2010/main" val="3044803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3CF05C0-D30B-FC78-1F56-8FC33A24BDDE}"/>
              </a:ext>
            </a:extLst>
          </p:cNvPr>
          <p:cNvSpPr>
            <a:spLocks noGrp="1"/>
          </p:cNvSpPr>
          <p:nvPr>
            <p:ph type="title"/>
          </p:nvPr>
        </p:nvSpPr>
        <p:spPr>
          <a:xfrm>
            <a:off x="835742" y="692943"/>
            <a:ext cx="6583680" cy="358571"/>
          </a:xfrm>
        </p:spPr>
        <p:txBody>
          <a:bodyPr/>
          <a:lstStyle/>
          <a:p>
            <a:r>
              <a:rPr lang="en-US" dirty="0"/>
              <a:t>auditory</a:t>
            </a:r>
          </a:p>
        </p:txBody>
      </p:sp>
      <p:sp>
        <p:nvSpPr>
          <p:cNvPr id="3" name="Rezervirano mjesto sadržaja 2">
            <a:extLst>
              <a:ext uri="{FF2B5EF4-FFF2-40B4-BE49-F238E27FC236}">
                <a16:creationId xmlns:a16="http://schemas.microsoft.com/office/drawing/2014/main" id="{00E27C50-105D-C8CF-1E57-953853B9AB3E}"/>
              </a:ext>
            </a:extLst>
          </p:cNvPr>
          <p:cNvSpPr>
            <a:spLocks noGrp="1"/>
          </p:cNvSpPr>
          <p:nvPr>
            <p:ph idx="1"/>
          </p:nvPr>
        </p:nvSpPr>
        <p:spPr>
          <a:xfrm>
            <a:off x="835742" y="1149464"/>
            <a:ext cx="5459550" cy="5708535"/>
          </a:xfrm>
        </p:spPr>
        <p:style>
          <a:lnRef idx="1">
            <a:schemeClr val="accent4"/>
          </a:lnRef>
          <a:fillRef idx="2">
            <a:schemeClr val="accent4"/>
          </a:fillRef>
          <a:effectRef idx="1">
            <a:schemeClr val="accent4"/>
          </a:effectRef>
          <a:fontRef idx="minor">
            <a:schemeClr val="dk1"/>
          </a:fontRef>
        </p:style>
        <p:txBody>
          <a:bodyPr>
            <a:normAutofit fontScale="32500" lnSpcReduction="20000"/>
          </a:bodyPr>
          <a:lstStyle/>
          <a:p>
            <a:r>
              <a:rPr lang="en-US" sz="6000" dirty="0"/>
              <a:t>They </a:t>
            </a:r>
            <a:r>
              <a:rPr lang="en-US" sz="6000" b="1" dirty="0"/>
              <a:t>often talk out loud to themselves</a:t>
            </a:r>
            <a:r>
              <a:rPr lang="en-US" sz="6000" dirty="0"/>
              <a:t> - that helps them process thoughts and ideas</a:t>
            </a:r>
            <a:br>
              <a:rPr lang="en-US" sz="6000" dirty="0"/>
            </a:br>
            <a:br>
              <a:rPr lang="en-US" sz="6000" dirty="0"/>
            </a:br>
            <a:r>
              <a:rPr lang="en-US" sz="6000" dirty="0"/>
              <a:t>When reading they tend to </a:t>
            </a:r>
            <a:r>
              <a:rPr lang="en-US" sz="6000" b="1" dirty="0"/>
              <a:t>recite</a:t>
            </a:r>
            <a:r>
              <a:rPr lang="en-US" sz="6000" dirty="0"/>
              <a:t> text out loud. </a:t>
            </a:r>
          </a:p>
          <a:p>
            <a:endParaRPr lang="en-US" sz="6000" dirty="0"/>
          </a:p>
          <a:p>
            <a:r>
              <a:rPr lang="en-US" sz="6000" dirty="0"/>
              <a:t>If in a location where that is not appropriate or doable, </a:t>
            </a:r>
            <a:r>
              <a:rPr lang="en-US" sz="6000" b="1" dirty="0"/>
              <a:t>they’ll move their lips as the read. </a:t>
            </a:r>
          </a:p>
          <a:p>
            <a:endParaRPr lang="en-US" sz="6000" dirty="0"/>
          </a:p>
          <a:p>
            <a:r>
              <a:rPr lang="en-US" sz="6000" dirty="0"/>
              <a:t>While they benefit greatly from speaking, the auditory learner </a:t>
            </a:r>
            <a:r>
              <a:rPr lang="en-US" sz="6000" b="1" dirty="0"/>
              <a:t>often struggles with remembering what they read</a:t>
            </a:r>
            <a:r>
              <a:rPr lang="en-US" sz="6000" dirty="0"/>
              <a:t>, or in putting their thoughts to paper.</a:t>
            </a:r>
            <a:br>
              <a:rPr lang="en-US" sz="3400" dirty="0"/>
            </a:br>
            <a:br>
              <a:rPr lang="en-US" dirty="0"/>
            </a:br>
            <a:endParaRPr lang="en-US" dirty="0"/>
          </a:p>
        </p:txBody>
      </p:sp>
      <p:sp>
        <p:nvSpPr>
          <p:cNvPr id="4" name="Rezervirano mjesto broja slajda 3">
            <a:extLst>
              <a:ext uri="{FF2B5EF4-FFF2-40B4-BE49-F238E27FC236}">
                <a16:creationId xmlns:a16="http://schemas.microsoft.com/office/drawing/2014/main" id="{B56805CB-D866-4AF3-4FA5-D9B45DBD746E}"/>
              </a:ext>
            </a:extLst>
          </p:cNvPr>
          <p:cNvSpPr>
            <a:spLocks noGrp="1"/>
          </p:cNvSpPr>
          <p:nvPr>
            <p:ph type="sldNum" sz="quarter" idx="10"/>
          </p:nvPr>
        </p:nvSpPr>
        <p:spPr/>
        <p:txBody>
          <a:bodyPr/>
          <a:lstStyle/>
          <a:p>
            <a:fld id="{48F63A3B-78C7-47BE-AE5E-E10140E04643}" type="slidenum">
              <a:rPr lang="en-US" smtClean="0"/>
              <a:pPr/>
              <a:t>27</a:t>
            </a:fld>
            <a:endParaRPr lang="en-US" dirty="0"/>
          </a:p>
        </p:txBody>
      </p:sp>
      <p:sp>
        <p:nvSpPr>
          <p:cNvPr id="5" name="TekstniOkvir 4">
            <a:extLst>
              <a:ext uri="{FF2B5EF4-FFF2-40B4-BE49-F238E27FC236}">
                <a16:creationId xmlns:a16="http://schemas.microsoft.com/office/drawing/2014/main" id="{C53CFF57-31EC-55C7-CDBC-B03AFF745997}"/>
              </a:ext>
            </a:extLst>
          </p:cNvPr>
          <p:cNvSpPr txBox="1"/>
          <p:nvPr/>
        </p:nvSpPr>
        <p:spPr>
          <a:xfrm>
            <a:off x="6380170" y="594992"/>
            <a:ext cx="5811830" cy="61247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a:t>Tips:</a:t>
            </a:r>
          </a:p>
          <a:p>
            <a:endParaRPr lang="en-US" dirty="0"/>
          </a:p>
          <a:p>
            <a:r>
              <a:rPr lang="en-US" sz="2400" dirty="0"/>
              <a:t>**Begin lessons and presentations with an overview of the process.</a:t>
            </a:r>
          </a:p>
          <a:p>
            <a:endParaRPr lang="en-US" sz="2400" dirty="0"/>
          </a:p>
          <a:p>
            <a:r>
              <a:rPr lang="en-US" sz="2400" dirty="0"/>
              <a:t>**Finish a document or presentation with a summary, giving the auditory learner a chance to recap. </a:t>
            </a:r>
          </a:p>
          <a:p>
            <a:endParaRPr lang="en-US" sz="2400" dirty="0"/>
          </a:p>
          <a:p>
            <a:r>
              <a:rPr lang="en-US" sz="2400" dirty="0"/>
              <a:t>**</a:t>
            </a:r>
            <a:r>
              <a:rPr lang="en-US" sz="2400" u="sng" dirty="0">
                <a:solidFill>
                  <a:schemeClr val="tx1"/>
                </a:solidFill>
                <a:hlinkClick r:id="rId2">
                  <a:extLst>
                    <a:ext uri="{A12FA001-AC4F-418D-AE19-62706E023703}">
                      <ahyp:hlinkClr xmlns:ahyp="http://schemas.microsoft.com/office/drawing/2018/hyperlinkcolor" val="tx"/>
                    </a:ext>
                  </a:extLst>
                </a:hlinkClick>
              </a:rPr>
              <a:t>Socratic method</a:t>
            </a:r>
            <a:r>
              <a:rPr lang="en-US" sz="2400" u="sng" dirty="0">
                <a:solidFill>
                  <a:schemeClr val="tx1"/>
                </a:solidFill>
              </a:rPr>
              <a:t> </a:t>
            </a:r>
            <a:r>
              <a:rPr lang="en-US" sz="2400" dirty="0"/>
              <a:t>of lecturing (cooperative, argument-based dialogue where teachers ask probing questions instead of lecturing) </a:t>
            </a:r>
          </a:p>
          <a:p>
            <a:endParaRPr lang="en-US" sz="2400" dirty="0"/>
          </a:p>
          <a:p>
            <a:r>
              <a:rPr lang="en-US" sz="2400" dirty="0"/>
              <a:t>**Inclusive activities. </a:t>
            </a:r>
          </a:p>
          <a:p>
            <a:r>
              <a:rPr lang="en-US" sz="2400" dirty="0"/>
              <a:t>**Recitation activities. </a:t>
            </a:r>
            <a:r>
              <a:rPr lang="en-US" sz="2400" b="1" dirty="0"/>
              <a:t>The more conversational, the better!</a:t>
            </a:r>
          </a:p>
          <a:p>
            <a:endParaRPr lang="en-US" dirty="0"/>
          </a:p>
        </p:txBody>
      </p:sp>
    </p:spTree>
    <p:extLst>
      <p:ext uri="{BB962C8B-B14F-4D97-AF65-F5344CB8AC3E}">
        <p14:creationId xmlns:p14="http://schemas.microsoft.com/office/powerpoint/2010/main" val="4245684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BEECF33-05B2-6F82-25E3-A3E288FF21A6}"/>
              </a:ext>
            </a:extLst>
          </p:cNvPr>
          <p:cNvSpPr>
            <a:spLocks noGrp="1"/>
          </p:cNvSpPr>
          <p:nvPr>
            <p:ph type="title"/>
          </p:nvPr>
        </p:nvSpPr>
        <p:spPr>
          <a:xfrm>
            <a:off x="1061884" y="163009"/>
            <a:ext cx="6583680" cy="1531357"/>
          </a:xfrm>
        </p:spPr>
        <p:txBody>
          <a:bodyPr/>
          <a:lstStyle/>
          <a:p>
            <a:r>
              <a:rPr lang="en-US" dirty="0" err="1"/>
              <a:t>bEyond</a:t>
            </a:r>
            <a:r>
              <a:rPr lang="en-US" dirty="0"/>
              <a:t> the myth of learning styles</a:t>
            </a:r>
          </a:p>
        </p:txBody>
      </p:sp>
      <p:sp>
        <p:nvSpPr>
          <p:cNvPr id="3" name="Rezervirano mjesto sadržaja 2">
            <a:extLst>
              <a:ext uri="{FF2B5EF4-FFF2-40B4-BE49-F238E27FC236}">
                <a16:creationId xmlns:a16="http://schemas.microsoft.com/office/drawing/2014/main" id="{272AA238-78C7-1EC3-D223-DC87F1E3EB9B}"/>
              </a:ext>
            </a:extLst>
          </p:cNvPr>
          <p:cNvSpPr>
            <a:spLocks noGrp="1"/>
          </p:cNvSpPr>
          <p:nvPr>
            <p:ph idx="1"/>
          </p:nvPr>
        </p:nvSpPr>
        <p:spPr>
          <a:xfrm>
            <a:off x="717755" y="2140649"/>
            <a:ext cx="6583680" cy="3207344"/>
          </a:xfrm>
        </p:spPr>
        <p:txBody>
          <a:bodyPr>
            <a:normAutofit/>
          </a:bodyPr>
          <a:lstStyle/>
          <a:p>
            <a:r>
              <a:rPr lang="en-US" dirty="0"/>
              <a:t>"She's a visual learner."</a:t>
            </a:r>
          </a:p>
          <a:p>
            <a:r>
              <a:rPr lang="en-US" dirty="0"/>
              <a:t>"He's an auditory learner."</a:t>
            </a:r>
          </a:p>
          <a:p>
            <a:r>
              <a:rPr lang="en-US" dirty="0"/>
              <a:t>"They learn best through movement.“</a:t>
            </a:r>
          </a:p>
          <a:p>
            <a:endParaRPr lang="en-US" dirty="0"/>
          </a:p>
          <a:p>
            <a:endParaRPr lang="en-US" dirty="0"/>
          </a:p>
        </p:txBody>
      </p:sp>
      <p:sp>
        <p:nvSpPr>
          <p:cNvPr id="4" name="Rezervirano mjesto broja slajda 3">
            <a:extLst>
              <a:ext uri="{FF2B5EF4-FFF2-40B4-BE49-F238E27FC236}">
                <a16:creationId xmlns:a16="http://schemas.microsoft.com/office/drawing/2014/main" id="{7C8922DA-2762-3992-9252-A9C529EE5ECF}"/>
              </a:ext>
            </a:extLst>
          </p:cNvPr>
          <p:cNvSpPr>
            <a:spLocks noGrp="1"/>
          </p:cNvSpPr>
          <p:nvPr>
            <p:ph type="sldNum" sz="quarter" idx="10"/>
          </p:nvPr>
        </p:nvSpPr>
        <p:spPr/>
        <p:txBody>
          <a:bodyPr/>
          <a:lstStyle/>
          <a:p>
            <a:fld id="{48F63A3B-78C7-47BE-AE5E-E10140E04643}" type="slidenum">
              <a:rPr lang="en-US" smtClean="0"/>
              <a:pPr/>
              <a:t>28</a:t>
            </a:fld>
            <a:endParaRPr lang="en-US" dirty="0"/>
          </a:p>
        </p:txBody>
      </p:sp>
      <p:sp>
        <p:nvSpPr>
          <p:cNvPr id="5" name="TekstniOkvir 4">
            <a:extLst>
              <a:ext uri="{FF2B5EF4-FFF2-40B4-BE49-F238E27FC236}">
                <a16:creationId xmlns:a16="http://schemas.microsoft.com/office/drawing/2014/main" id="{FCD67B0E-F0EC-889D-5B4A-B772657D6CE0}"/>
              </a:ext>
            </a:extLst>
          </p:cNvPr>
          <p:cNvSpPr txBox="1"/>
          <p:nvPr/>
        </p:nvSpPr>
        <p:spPr>
          <a:xfrm>
            <a:off x="6096000" y="3958545"/>
            <a:ext cx="5151239"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dirty="0"/>
              <a:t>"How can I present information in several ways so every learner has multiple opportunities to understand it?"</a:t>
            </a:r>
          </a:p>
        </p:txBody>
      </p:sp>
      <p:sp>
        <p:nvSpPr>
          <p:cNvPr id="6" name="Strelica: savijeno 5">
            <a:extLst>
              <a:ext uri="{FF2B5EF4-FFF2-40B4-BE49-F238E27FC236}">
                <a16:creationId xmlns:a16="http://schemas.microsoft.com/office/drawing/2014/main" id="{69BC79B4-3FA0-9C82-CF2D-00939298F786}"/>
              </a:ext>
            </a:extLst>
          </p:cNvPr>
          <p:cNvSpPr/>
          <p:nvPr/>
        </p:nvSpPr>
        <p:spPr>
          <a:xfrm rot="5400000">
            <a:off x="6618328" y="2384397"/>
            <a:ext cx="844866" cy="187498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36857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9DBD7-C8FC-D4DF-4DDA-A6B6FB019EE3}"/>
            </a:ext>
          </a:extLst>
        </p:cNvPr>
        <p:cNvGrpSpPr/>
        <p:nvPr/>
      </p:nvGrpSpPr>
      <p:grpSpPr>
        <a:xfrm>
          <a:off x="0" y="0"/>
          <a:ext cx="0" cy="0"/>
          <a:chOff x="0" y="0"/>
          <a:chExt cx="0" cy="0"/>
        </a:xfrm>
      </p:grpSpPr>
      <p:pic>
        <p:nvPicPr>
          <p:cNvPr id="6" name="Picture 2" descr="Universal Design for Learning | Inclusive Education">
            <a:extLst>
              <a:ext uri="{FF2B5EF4-FFF2-40B4-BE49-F238E27FC236}">
                <a16:creationId xmlns:a16="http://schemas.microsoft.com/office/drawing/2014/main" id="{B79959BA-C8EB-BB3D-8C2F-69E86E051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776" y="1076172"/>
            <a:ext cx="7926224" cy="5589639"/>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a:extLst>
              <a:ext uri="{FF2B5EF4-FFF2-40B4-BE49-F238E27FC236}">
                <a16:creationId xmlns:a16="http://schemas.microsoft.com/office/drawing/2014/main" id="{862E1AEC-D47C-CE3D-B6D4-FCDF60F73B9E}"/>
              </a:ext>
            </a:extLst>
          </p:cNvPr>
          <p:cNvSpPr>
            <a:spLocks noGrp="1"/>
          </p:cNvSpPr>
          <p:nvPr>
            <p:ph type="title"/>
          </p:nvPr>
        </p:nvSpPr>
        <p:spPr>
          <a:xfrm>
            <a:off x="765974" y="260164"/>
            <a:ext cx="11346426" cy="860713"/>
          </a:xfrm>
        </p:spPr>
        <p:txBody>
          <a:bodyPr/>
          <a:lstStyle/>
          <a:p>
            <a:r>
              <a:rPr lang="en-US" dirty="0"/>
              <a:t>Teaching strategies</a:t>
            </a:r>
          </a:p>
        </p:txBody>
      </p:sp>
      <p:sp>
        <p:nvSpPr>
          <p:cNvPr id="3" name="Rezervirano mjesto sadržaja 2">
            <a:extLst>
              <a:ext uri="{FF2B5EF4-FFF2-40B4-BE49-F238E27FC236}">
                <a16:creationId xmlns:a16="http://schemas.microsoft.com/office/drawing/2014/main" id="{424C594D-8E50-4935-5E25-EBC5C9685B09}"/>
              </a:ext>
            </a:extLst>
          </p:cNvPr>
          <p:cNvSpPr>
            <a:spLocks noGrp="1"/>
          </p:cNvSpPr>
          <p:nvPr>
            <p:ph idx="1"/>
          </p:nvPr>
        </p:nvSpPr>
        <p:spPr>
          <a:xfrm>
            <a:off x="341813" y="928688"/>
            <a:ext cx="4372329" cy="5447071"/>
          </a:xfrm>
        </p:spPr>
        <p:txBody>
          <a:bodyPr>
            <a:normAutofit/>
          </a:bodyPr>
          <a:lstStyle/>
          <a:p>
            <a:endParaRPr lang="en-US" sz="2000" dirty="0"/>
          </a:p>
          <a:p>
            <a:r>
              <a:rPr lang="en-US" sz="2000" b="1" dirty="0"/>
              <a:t>Universal Design for Learning (UDL) provides multiple ways of engagement and assessment.</a:t>
            </a:r>
          </a:p>
          <a:p>
            <a:endParaRPr lang="en-US" sz="2000" dirty="0"/>
          </a:p>
          <a:p>
            <a:r>
              <a:rPr lang="en-US" sz="2000" dirty="0"/>
              <a:t>--Multisensory teaching improves participation and retention of knowledge.</a:t>
            </a:r>
          </a:p>
          <a:p>
            <a:r>
              <a:rPr lang="en-US" sz="2000" dirty="0"/>
              <a:t>--Group work and peer support strengthen inclusion </a:t>
            </a:r>
          </a:p>
          <a:p>
            <a:r>
              <a:rPr lang="en-US" sz="2000" dirty="0"/>
              <a:t>--Digital tools help personalize learning and increase accessibility.</a:t>
            </a:r>
          </a:p>
        </p:txBody>
      </p:sp>
      <p:sp>
        <p:nvSpPr>
          <p:cNvPr id="4" name="Rezervirano mjesto broja slajda 3">
            <a:extLst>
              <a:ext uri="{FF2B5EF4-FFF2-40B4-BE49-F238E27FC236}">
                <a16:creationId xmlns:a16="http://schemas.microsoft.com/office/drawing/2014/main" id="{67C78579-51AC-E349-CFA0-3B3A45C71ADF}"/>
              </a:ext>
            </a:extLst>
          </p:cNvPr>
          <p:cNvSpPr>
            <a:spLocks noGrp="1"/>
          </p:cNvSpPr>
          <p:nvPr>
            <p:ph type="sldNum" sz="quarter" idx="10"/>
          </p:nvPr>
        </p:nvSpPr>
        <p:spPr/>
        <p:txBody>
          <a:bodyPr/>
          <a:lstStyle/>
          <a:p>
            <a:fld id="{48F63A3B-78C7-47BE-AE5E-E10140E04643}" type="slidenum">
              <a:rPr lang="en-US" smtClean="0"/>
              <a:pPr/>
              <a:t>29</a:t>
            </a:fld>
            <a:endParaRPr lang="en-US" dirty="0"/>
          </a:p>
        </p:txBody>
      </p:sp>
    </p:spTree>
    <p:extLst>
      <p:ext uri="{BB962C8B-B14F-4D97-AF65-F5344CB8AC3E}">
        <p14:creationId xmlns:p14="http://schemas.microsoft.com/office/powerpoint/2010/main" val="140909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44D59-E2DF-5358-37ED-82405B66E17B}"/>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0288FE25-C273-FCCC-6FA4-01DC0CCB7F7D}"/>
              </a:ext>
            </a:extLst>
          </p:cNvPr>
          <p:cNvSpPr>
            <a:spLocks noGrp="1"/>
          </p:cNvSpPr>
          <p:nvPr>
            <p:ph type="title"/>
          </p:nvPr>
        </p:nvSpPr>
        <p:spPr>
          <a:xfrm>
            <a:off x="765974" y="692943"/>
            <a:ext cx="6583680" cy="742029"/>
          </a:xfrm>
        </p:spPr>
        <p:txBody>
          <a:bodyPr/>
          <a:lstStyle/>
          <a:p>
            <a:r>
              <a:rPr lang="en-US" dirty="0"/>
              <a:t>examples</a:t>
            </a:r>
          </a:p>
        </p:txBody>
      </p:sp>
      <p:sp>
        <p:nvSpPr>
          <p:cNvPr id="3" name="Rezervirano mjesto sadržaja 2">
            <a:extLst>
              <a:ext uri="{FF2B5EF4-FFF2-40B4-BE49-F238E27FC236}">
                <a16:creationId xmlns:a16="http://schemas.microsoft.com/office/drawing/2014/main" id="{944B9974-B51C-5542-F4E7-B96BC08B75E2}"/>
              </a:ext>
            </a:extLst>
          </p:cNvPr>
          <p:cNvSpPr>
            <a:spLocks noGrp="1"/>
          </p:cNvSpPr>
          <p:nvPr>
            <p:ph idx="1"/>
          </p:nvPr>
        </p:nvSpPr>
        <p:spPr>
          <a:xfrm>
            <a:off x="845574" y="1825328"/>
            <a:ext cx="5781368" cy="3207344"/>
          </a:xfrm>
        </p:spPr>
        <p:txBody>
          <a:bodyPr>
            <a:normAutofit/>
          </a:bodyPr>
          <a:lstStyle/>
          <a:p>
            <a:r>
              <a:rPr lang="hr-HR" dirty="0" err="1"/>
              <a:t>Verbal</a:t>
            </a:r>
            <a:r>
              <a:rPr lang="hr-HR" dirty="0"/>
              <a:t> </a:t>
            </a:r>
            <a:r>
              <a:rPr lang="hr-HR" dirty="0" err="1"/>
              <a:t>instructions</a:t>
            </a:r>
            <a:r>
              <a:rPr lang="hr-HR" dirty="0"/>
              <a:t> </a:t>
            </a:r>
            <a:r>
              <a:rPr lang="hr-HR" dirty="0" err="1"/>
              <a:t>with</a:t>
            </a:r>
            <a:r>
              <a:rPr lang="hr-HR" dirty="0"/>
              <a:t> </a:t>
            </a:r>
            <a:r>
              <a:rPr lang="hr-HR" dirty="0" err="1"/>
              <a:t>pictures</a:t>
            </a:r>
            <a:r>
              <a:rPr lang="hr-HR" dirty="0"/>
              <a:t>, </a:t>
            </a:r>
            <a:r>
              <a:rPr lang="hr-HR" dirty="0" err="1"/>
              <a:t>written</a:t>
            </a:r>
            <a:r>
              <a:rPr lang="hr-HR" dirty="0"/>
              <a:t> </a:t>
            </a:r>
            <a:r>
              <a:rPr lang="hr-HR" dirty="0" err="1"/>
              <a:t>steps</a:t>
            </a:r>
            <a:r>
              <a:rPr lang="hr-HR" dirty="0"/>
              <a:t>, </a:t>
            </a:r>
            <a:r>
              <a:rPr lang="hr-HR" dirty="0" err="1"/>
              <a:t>different</a:t>
            </a:r>
            <a:r>
              <a:rPr lang="hr-HR" dirty="0"/>
              <a:t> </a:t>
            </a:r>
            <a:r>
              <a:rPr lang="hr-HR" dirty="0" err="1"/>
              <a:t>ways</a:t>
            </a:r>
            <a:r>
              <a:rPr lang="hr-HR" dirty="0"/>
              <a:t> </a:t>
            </a:r>
            <a:r>
              <a:rPr lang="hr-HR" dirty="0" err="1"/>
              <a:t>of</a:t>
            </a:r>
            <a:r>
              <a:rPr lang="hr-HR" dirty="0"/>
              <a:t> </a:t>
            </a:r>
            <a:r>
              <a:rPr lang="hr-HR" dirty="0" err="1"/>
              <a:t>presenting</a:t>
            </a:r>
            <a:r>
              <a:rPr lang="hr-HR" dirty="0"/>
              <a:t> </a:t>
            </a:r>
            <a:r>
              <a:rPr lang="hr-HR" dirty="0" err="1"/>
              <a:t>knowledge</a:t>
            </a:r>
            <a:r>
              <a:rPr lang="hr-HR" dirty="0"/>
              <a:t> (</a:t>
            </a:r>
            <a:r>
              <a:rPr lang="hr-HR" dirty="0" err="1"/>
              <a:t>orally</a:t>
            </a:r>
            <a:r>
              <a:rPr lang="hr-HR" dirty="0"/>
              <a:t>, </a:t>
            </a:r>
            <a:r>
              <a:rPr lang="hr-HR" dirty="0" err="1"/>
              <a:t>written</a:t>
            </a:r>
            <a:r>
              <a:rPr lang="hr-HR" dirty="0"/>
              <a:t> </a:t>
            </a:r>
            <a:r>
              <a:rPr lang="hr-HR" dirty="0" err="1"/>
              <a:t>essay</a:t>
            </a:r>
            <a:r>
              <a:rPr lang="hr-HR" dirty="0"/>
              <a:t>, video…), </a:t>
            </a:r>
            <a:r>
              <a:rPr lang="hr-HR" dirty="0" err="1"/>
              <a:t>audiobooks</a:t>
            </a:r>
            <a:r>
              <a:rPr lang="hr-HR" dirty="0"/>
              <a:t>, </a:t>
            </a:r>
            <a:r>
              <a:rPr lang="hr-HR" dirty="0" err="1"/>
              <a:t>enlarged</a:t>
            </a:r>
            <a:r>
              <a:rPr lang="hr-HR" dirty="0"/>
              <a:t> </a:t>
            </a:r>
            <a:r>
              <a:rPr lang="hr-HR" dirty="0" err="1"/>
              <a:t>text</a:t>
            </a:r>
            <a:r>
              <a:rPr lang="hr-HR" dirty="0"/>
              <a:t>, </a:t>
            </a:r>
            <a:r>
              <a:rPr lang="hr-HR" dirty="0" err="1"/>
              <a:t>interactive</a:t>
            </a:r>
            <a:r>
              <a:rPr lang="hr-HR" dirty="0"/>
              <a:t> </a:t>
            </a:r>
            <a:r>
              <a:rPr lang="hr-HR" dirty="0" err="1"/>
              <a:t>games</a:t>
            </a:r>
            <a:r>
              <a:rPr lang="hr-HR" dirty="0"/>
              <a:t>, </a:t>
            </a:r>
            <a:r>
              <a:rPr lang="hr-HR" dirty="0" err="1"/>
              <a:t>hands</a:t>
            </a:r>
            <a:r>
              <a:rPr lang="hr-HR" dirty="0"/>
              <a:t>-on </a:t>
            </a:r>
            <a:r>
              <a:rPr lang="hr-HR" dirty="0" err="1"/>
              <a:t>activities</a:t>
            </a:r>
            <a:r>
              <a:rPr lang="hr-HR" dirty="0"/>
              <a:t>, </a:t>
            </a:r>
            <a:r>
              <a:rPr lang="hr-HR" dirty="0" err="1"/>
              <a:t>digital</a:t>
            </a:r>
            <a:r>
              <a:rPr lang="hr-HR" dirty="0"/>
              <a:t> </a:t>
            </a:r>
            <a:r>
              <a:rPr lang="hr-HR" dirty="0" err="1"/>
              <a:t>tools</a:t>
            </a:r>
            <a:endParaRPr lang="hr-HR" dirty="0"/>
          </a:p>
          <a:p>
            <a:endParaRPr lang="en-US" dirty="0"/>
          </a:p>
        </p:txBody>
      </p:sp>
      <p:sp>
        <p:nvSpPr>
          <p:cNvPr id="4" name="Rezervirano mjesto broja slajda 3">
            <a:extLst>
              <a:ext uri="{FF2B5EF4-FFF2-40B4-BE49-F238E27FC236}">
                <a16:creationId xmlns:a16="http://schemas.microsoft.com/office/drawing/2014/main" id="{E5020EEA-2D44-F479-94FB-CCD85372300C}"/>
              </a:ext>
            </a:extLst>
          </p:cNvPr>
          <p:cNvSpPr>
            <a:spLocks noGrp="1"/>
          </p:cNvSpPr>
          <p:nvPr>
            <p:ph type="sldNum" sz="quarter" idx="10"/>
          </p:nvPr>
        </p:nvSpPr>
        <p:spPr/>
        <p:txBody>
          <a:bodyPr/>
          <a:lstStyle/>
          <a:p>
            <a:fld id="{48F63A3B-78C7-47BE-AE5E-E10140E04643}" type="slidenum">
              <a:rPr lang="en-US" smtClean="0"/>
              <a:pPr/>
              <a:t>30</a:t>
            </a:fld>
            <a:endParaRPr lang="en-US" dirty="0"/>
          </a:p>
        </p:txBody>
      </p:sp>
    </p:spTree>
    <p:extLst>
      <p:ext uri="{BB962C8B-B14F-4D97-AF65-F5344CB8AC3E}">
        <p14:creationId xmlns:p14="http://schemas.microsoft.com/office/powerpoint/2010/main" val="2762171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9692B3A-2854-3AE2-71EC-048CD4DC8F88}"/>
              </a:ext>
            </a:extLst>
          </p:cNvPr>
          <p:cNvSpPr>
            <a:spLocks noGrp="1"/>
          </p:cNvSpPr>
          <p:nvPr>
            <p:ph type="title"/>
          </p:nvPr>
        </p:nvSpPr>
        <p:spPr>
          <a:xfrm>
            <a:off x="688258" y="416436"/>
            <a:ext cx="10009239" cy="799160"/>
          </a:xfrm>
        </p:spPr>
        <p:txBody>
          <a:bodyPr/>
          <a:lstStyle/>
          <a:p>
            <a:r>
              <a:rPr lang="en-US" dirty="0"/>
              <a:t>Group work! – consultancy files</a:t>
            </a:r>
          </a:p>
        </p:txBody>
      </p:sp>
      <p:sp>
        <p:nvSpPr>
          <p:cNvPr id="3" name="Rezervirano mjesto sadržaja 2">
            <a:extLst>
              <a:ext uri="{FF2B5EF4-FFF2-40B4-BE49-F238E27FC236}">
                <a16:creationId xmlns:a16="http://schemas.microsoft.com/office/drawing/2014/main" id="{9265600A-010A-228E-70BB-7F87409BACEB}"/>
              </a:ext>
            </a:extLst>
          </p:cNvPr>
          <p:cNvSpPr>
            <a:spLocks noGrp="1"/>
          </p:cNvSpPr>
          <p:nvPr>
            <p:ph idx="1"/>
          </p:nvPr>
        </p:nvSpPr>
        <p:spPr>
          <a:xfrm>
            <a:off x="1" y="1307690"/>
            <a:ext cx="12192000" cy="555031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i="1" dirty="0"/>
              <a:t>You are a part of an educational consultancy team.</a:t>
            </a:r>
            <a:endParaRPr lang="en-US" dirty="0"/>
          </a:p>
          <a:p>
            <a:r>
              <a:rPr lang="en-US" i="1" dirty="0"/>
              <a:t>Tomorrow morning, a teacher will walk into her classroom and teach an important lesson. She has one student who is bright, capable, and full of potential—but traditional teaching methods simply aren't allowing that student to demonstrate what he really knows.</a:t>
            </a:r>
            <a:endParaRPr lang="en-US" dirty="0"/>
          </a:p>
          <a:p>
            <a:r>
              <a:rPr lang="en-US" i="1" dirty="0"/>
              <a:t>She has reached out to your consultancy team because she needs practical advice.  Your mission is to help her.</a:t>
            </a:r>
            <a:endParaRPr lang="en-US" dirty="0"/>
          </a:p>
          <a:p>
            <a:br>
              <a:rPr lang="en-US" dirty="0"/>
            </a:br>
            <a:r>
              <a:rPr lang="en-US" i="1" dirty="0"/>
              <a:t>Each team will receive a consultancy file containing the same student profile and the same classroom challenge.</a:t>
            </a:r>
            <a:endParaRPr lang="en-US" dirty="0"/>
          </a:p>
          <a:p>
            <a:r>
              <a:rPr lang="en-US" i="1" dirty="0"/>
              <a:t>Your goal is simple: work together to develop the best possible solution.</a:t>
            </a:r>
            <a:endParaRPr lang="en-US" dirty="0"/>
          </a:p>
          <a:p>
            <a:endParaRPr lang="en-US" dirty="0"/>
          </a:p>
          <a:p>
            <a:r>
              <a:rPr lang="en-US" i="1" dirty="0"/>
              <a:t>You will have </a:t>
            </a:r>
            <a:r>
              <a:rPr lang="en-US" b="1" i="1" dirty="0"/>
              <a:t>20-30 minutes</a:t>
            </a:r>
            <a:r>
              <a:rPr lang="en-US" i="1" dirty="0"/>
              <a:t> to work together.</a:t>
            </a:r>
            <a:endParaRPr lang="en-US" dirty="0"/>
          </a:p>
          <a:p>
            <a:r>
              <a:rPr lang="en-US" i="1" dirty="0"/>
              <a:t>Then, </a:t>
            </a:r>
            <a:r>
              <a:rPr lang="en-US" b="1" i="1" dirty="0"/>
              <a:t> 5 minutes </a:t>
            </a:r>
            <a:r>
              <a:rPr lang="en-US" i="1" dirty="0"/>
              <a:t>to present.</a:t>
            </a:r>
            <a:endParaRPr lang="en-US" dirty="0"/>
          </a:p>
        </p:txBody>
      </p:sp>
      <p:sp>
        <p:nvSpPr>
          <p:cNvPr id="4" name="Rezervirano mjesto broja slajda 3">
            <a:extLst>
              <a:ext uri="{FF2B5EF4-FFF2-40B4-BE49-F238E27FC236}">
                <a16:creationId xmlns:a16="http://schemas.microsoft.com/office/drawing/2014/main" id="{3002B78A-C52B-5D1D-FC24-D8F18A5E3955}"/>
              </a:ext>
            </a:extLst>
          </p:cNvPr>
          <p:cNvSpPr>
            <a:spLocks noGrp="1"/>
          </p:cNvSpPr>
          <p:nvPr>
            <p:ph type="sldNum" sz="quarter" idx="10"/>
          </p:nvPr>
        </p:nvSpPr>
        <p:spPr/>
        <p:txBody>
          <a:bodyPr/>
          <a:lstStyle/>
          <a:p>
            <a:fld id="{48F63A3B-78C7-47BE-AE5E-E10140E04643}" type="slidenum">
              <a:rPr lang="en-US" smtClean="0"/>
              <a:pPr/>
              <a:t>31</a:t>
            </a:fld>
            <a:endParaRPr lang="en-US" dirty="0"/>
          </a:p>
        </p:txBody>
      </p:sp>
    </p:spTree>
    <p:extLst>
      <p:ext uri="{BB962C8B-B14F-4D97-AF65-F5344CB8AC3E}">
        <p14:creationId xmlns:p14="http://schemas.microsoft.com/office/powerpoint/2010/main" val="1284879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2698DF-F73C-A9A0-5A55-BAF1B68A9CC9}"/>
              </a:ext>
            </a:extLst>
          </p:cNvPr>
          <p:cNvSpPr>
            <a:spLocks noGrp="1"/>
          </p:cNvSpPr>
          <p:nvPr>
            <p:ph type="title"/>
          </p:nvPr>
        </p:nvSpPr>
        <p:spPr/>
        <p:txBody>
          <a:bodyPr/>
          <a:lstStyle/>
          <a:p>
            <a:r>
              <a:rPr lang="en-US" dirty="0"/>
              <a:t>handout for teachers</a:t>
            </a:r>
          </a:p>
        </p:txBody>
      </p:sp>
      <p:sp>
        <p:nvSpPr>
          <p:cNvPr id="3" name="Rezervirano mjesto sadržaja 2">
            <a:extLst>
              <a:ext uri="{FF2B5EF4-FFF2-40B4-BE49-F238E27FC236}">
                <a16:creationId xmlns:a16="http://schemas.microsoft.com/office/drawing/2014/main" id="{83D1247A-5B37-B971-A22F-387CF6540684}"/>
              </a:ext>
            </a:extLst>
          </p:cNvPr>
          <p:cNvSpPr>
            <a:spLocks noGrp="1"/>
          </p:cNvSpPr>
          <p:nvPr>
            <p:ph idx="1"/>
          </p:nvPr>
        </p:nvSpPr>
        <p:spPr/>
        <p:txBody>
          <a:bodyPr/>
          <a:lstStyle/>
          <a:p>
            <a:endParaRPr lang="en-US" dirty="0"/>
          </a:p>
        </p:txBody>
      </p:sp>
      <p:sp>
        <p:nvSpPr>
          <p:cNvPr id="4" name="Rezervirano mjesto broja slajda 3">
            <a:extLst>
              <a:ext uri="{FF2B5EF4-FFF2-40B4-BE49-F238E27FC236}">
                <a16:creationId xmlns:a16="http://schemas.microsoft.com/office/drawing/2014/main" id="{60D22000-1D3B-5A19-1FCA-55186C3C3DF8}"/>
              </a:ext>
            </a:extLst>
          </p:cNvPr>
          <p:cNvSpPr>
            <a:spLocks noGrp="1"/>
          </p:cNvSpPr>
          <p:nvPr>
            <p:ph type="sldNum" sz="quarter" idx="10"/>
          </p:nvPr>
        </p:nvSpPr>
        <p:spPr/>
        <p:txBody>
          <a:bodyPr/>
          <a:lstStyle/>
          <a:p>
            <a:fld id="{48F63A3B-78C7-47BE-AE5E-E10140E04643}" type="slidenum">
              <a:rPr lang="en-US" smtClean="0"/>
              <a:pPr/>
              <a:t>32</a:t>
            </a:fld>
            <a:endParaRPr lang="en-US" dirty="0"/>
          </a:p>
        </p:txBody>
      </p:sp>
    </p:spTree>
    <p:extLst>
      <p:ext uri="{BB962C8B-B14F-4D97-AF65-F5344CB8AC3E}">
        <p14:creationId xmlns:p14="http://schemas.microsoft.com/office/powerpoint/2010/main" val="1278656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04D7CD0-3765-30E8-6C26-E908D99CDC63}"/>
              </a:ext>
            </a:extLst>
          </p:cNvPr>
          <p:cNvSpPr>
            <a:spLocks noGrp="1"/>
          </p:cNvSpPr>
          <p:nvPr>
            <p:ph type="title"/>
          </p:nvPr>
        </p:nvSpPr>
        <p:spPr>
          <a:xfrm>
            <a:off x="275303" y="4486460"/>
            <a:ext cx="5152103" cy="1531357"/>
          </a:xfrm>
        </p:spPr>
        <p:txBody>
          <a:bodyPr/>
          <a:lstStyle/>
          <a:p>
            <a:pPr algn="ctr"/>
            <a:r>
              <a:rPr lang="en-US" dirty="0"/>
              <a:t>Beyond First Impressions:</a:t>
            </a:r>
            <a:br>
              <a:rPr lang="en-US" dirty="0"/>
            </a:br>
            <a:br>
              <a:rPr lang="en-US" dirty="0"/>
            </a:br>
            <a:r>
              <a:rPr lang="en-US" dirty="0"/>
              <a:t>Recognizing Bias </a:t>
            </a:r>
            <a:br>
              <a:rPr lang="en-US" dirty="0"/>
            </a:br>
            <a:r>
              <a:rPr lang="en-US" dirty="0"/>
              <a:t>&amp; </a:t>
            </a:r>
            <a:br>
              <a:rPr lang="en-US" dirty="0"/>
            </a:br>
            <a:r>
              <a:rPr lang="en-US" dirty="0"/>
              <a:t>building Inclusive Classrooms</a:t>
            </a:r>
          </a:p>
        </p:txBody>
      </p:sp>
      <p:sp>
        <p:nvSpPr>
          <p:cNvPr id="4" name="Rezervirano mjesto broja slajda 3">
            <a:extLst>
              <a:ext uri="{FF2B5EF4-FFF2-40B4-BE49-F238E27FC236}">
                <a16:creationId xmlns:a16="http://schemas.microsoft.com/office/drawing/2014/main" id="{8F19DC89-8404-D630-124B-BBDCF378F7DF}"/>
              </a:ext>
            </a:extLst>
          </p:cNvPr>
          <p:cNvSpPr>
            <a:spLocks noGrp="1"/>
          </p:cNvSpPr>
          <p:nvPr>
            <p:ph type="sldNum" sz="quarter" idx="10"/>
          </p:nvPr>
        </p:nvSpPr>
        <p:spPr/>
        <p:txBody>
          <a:bodyPr/>
          <a:lstStyle/>
          <a:p>
            <a:fld id="{48F63A3B-78C7-47BE-AE5E-E10140E04643}" type="slidenum">
              <a:rPr lang="en-US" smtClean="0"/>
              <a:pPr/>
              <a:t>33</a:t>
            </a:fld>
            <a:endParaRPr lang="en-US" dirty="0"/>
          </a:p>
        </p:txBody>
      </p:sp>
      <p:pic>
        <p:nvPicPr>
          <p:cNvPr id="5" name="Slika 4" descr="How workplace biases undermine women's struggle for equity">
            <a:extLst>
              <a:ext uri="{FF2B5EF4-FFF2-40B4-BE49-F238E27FC236}">
                <a16:creationId xmlns:a16="http://schemas.microsoft.com/office/drawing/2014/main" id="{79675938-DE4F-581D-FF32-140E0CC20D02}"/>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3864440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EBE7209-3C7E-77C6-0845-0999E8714B6E}"/>
              </a:ext>
            </a:extLst>
          </p:cNvPr>
          <p:cNvSpPr>
            <a:spLocks noGrp="1"/>
          </p:cNvSpPr>
          <p:nvPr>
            <p:ph type="title"/>
          </p:nvPr>
        </p:nvSpPr>
        <p:spPr>
          <a:xfrm>
            <a:off x="765974" y="457199"/>
            <a:ext cx="8632723" cy="1531357"/>
          </a:xfrm>
        </p:spPr>
        <p:txBody>
          <a:bodyPr/>
          <a:lstStyle/>
          <a:p>
            <a:r>
              <a:rPr lang="en-US" sz="3200" dirty="0"/>
              <a:t>The Biology of Bias: </a:t>
            </a:r>
            <a:br>
              <a:rPr lang="en-US" sz="3200" dirty="0"/>
            </a:br>
            <a:r>
              <a:rPr lang="en-US" sz="3200" dirty="0"/>
              <a:t>Why Our Brains Do This</a:t>
            </a:r>
            <a:br>
              <a:rPr lang="en-US" sz="3200" dirty="0"/>
            </a:br>
            <a:endParaRPr lang="en-US" sz="3200" dirty="0"/>
          </a:p>
        </p:txBody>
      </p:sp>
      <p:pic>
        <p:nvPicPr>
          <p:cNvPr id="5" name="Slika 4" descr="6,100+ Bias Stock Photos, Pictures &amp; Royalty-Free Images - iStock |  Prejudice, Bias concept, Racism">
            <a:extLst>
              <a:ext uri="{FF2B5EF4-FFF2-40B4-BE49-F238E27FC236}">
                <a16:creationId xmlns:a16="http://schemas.microsoft.com/office/drawing/2014/main" id="{16750989-7293-24E5-8644-9D01C75B67E4}"/>
              </a:ext>
            </a:extLst>
          </p:cNvPr>
          <p:cNvPicPr>
            <a:picLocks noChangeAspect="1"/>
          </p:cNvPicPr>
          <p:nvPr/>
        </p:nvPicPr>
        <p:blipFill>
          <a:blip r:embed="rId3"/>
          <a:stretch>
            <a:fillRect/>
          </a:stretch>
        </p:blipFill>
        <p:spPr>
          <a:xfrm>
            <a:off x="7561006" y="3530166"/>
            <a:ext cx="4630993" cy="3327834"/>
          </a:xfrm>
          <a:prstGeom prst="rect">
            <a:avLst/>
          </a:prstGeom>
        </p:spPr>
      </p:pic>
      <p:sp>
        <p:nvSpPr>
          <p:cNvPr id="3" name="Rezervirano mjesto sadržaja 2">
            <a:extLst>
              <a:ext uri="{FF2B5EF4-FFF2-40B4-BE49-F238E27FC236}">
                <a16:creationId xmlns:a16="http://schemas.microsoft.com/office/drawing/2014/main" id="{9DE77F39-4915-328B-EEE0-BD5E59E16389}"/>
              </a:ext>
            </a:extLst>
          </p:cNvPr>
          <p:cNvSpPr>
            <a:spLocks noGrp="1"/>
          </p:cNvSpPr>
          <p:nvPr>
            <p:ph idx="1"/>
          </p:nvPr>
        </p:nvSpPr>
        <p:spPr>
          <a:xfrm>
            <a:off x="914399" y="1809135"/>
            <a:ext cx="6646607" cy="4817807"/>
          </a:xfrm>
        </p:spPr>
        <p:txBody>
          <a:bodyPr>
            <a:normAutofit/>
          </a:bodyPr>
          <a:lstStyle/>
          <a:p>
            <a:endParaRPr lang="en-US" dirty="0"/>
          </a:p>
          <a:p>
            <a:endParaRPr lang="en-US" dirty="0"/>
          </a:p>
        </p:txBody>
      </p:sp>
      <p:sp>
        <p:nvSpPr>
          <p:cNvPr id="4" name="Rezervirano mjesto broja slajda 3">
            <a:extLst>
              <a:ext uri="{FF2B5EF4-FFF2-40B4-BE49-F238E27FC236}">
                <a16:creationId xmlns:a16="http://schemas.microsoft.com/office/drawing/2014/main" id="{F6916EEE-23EB-6CCF-D6CF-CA9210208983}"/>
              </a:ext>
            </a:extLst>
          </p:cNvPr>
          <p:cNvSpPr>
            <a:spLocks noGrp="1"/>
          </p:cNvSpPr>
          <p:nvPr>
            <p:ph type="sldNum" sz="quarter" idx="10"/>
          </p:nvPr>
        </p:nvSpPr>
        <p:spPr/>
        <p:txBody>
          <a:bodyPr/>
          <a:lstStyle/>
          <a:p>
            <a:fld id="{48F63A3B-78C7-47BE-AE5E-E10140E04643}" type="slidenum">
              <a:rPr lang="en-US" smtClean="0"/>
              <a:pPr/>
              <a:t>34</a:t>
            </a:fld>
            <a:endParaRPr lang="en-US" dirty="0"/>
          </a:p>
        </p:txBody>
      </p:sp>
      <p:pic>
        <p:nvPicPr>
          <p:cNvPr id="6" name="Slika 5" descr="How to Recognize and Mitigate Bias at Work - Inclusion Geeks">
            <a:extLst>
              <a:ext uri="{FF2B5EF4-FFF2-40B4-BE49-F238E27FC236}">
                <a16:creationId xmlns:a16="http://schemas.microsoft.com/office/drawing/2014/main" id="{80CBDF62-1F39-ABAC-1894-2518173033F1}"/>
              </a:ext>
            </a:extLst>
          </p:cNvPr>
          <p:cNvPicPr>
            <a:picLocks noChangeAspect="1"/>
          </p:cNvPicPr>
          <p:nvPr/>
        </p:nvPicPr>
        <p:blipFill>
          <a:blip r:embed="rId4"/>
          <a:stretch>
            <a:fillRect/>
          </a:stretch>
        </p:blipFill>
        <p:spPr>
          <a:xfrm>
            <a:off x="7561006" y="-51188"/>
            <a:ext cx="4667633" cy="3581354"/>
          </a:xfrm>
          <a:prstGeom prst="rect">
            <a:avLst/>
          </a:prstGeom>
        </p:spPr>
      </p:pic>
      <p:sp>
        <p:nvSpPr>
          <p:cNvPr id="8" name="TekstniOkvir 7">
            <a:extLst>
              <a:ext uri="{FF2B5EF4-FFF2-40B4-BE49-F238E27FC236}">
                <a16:creationId xmlns:a16="http://schemas.microsoft.com/office/drawing/2014/main" id="{9A6F160F-4E39-EF28-51C1-FF1435539AEA}"/>
              </a:ext>
            </a:extLst>
          </p:cNvPr>
          <p:cNvSpPr txBox="1"/>
          <p:nvPr/>
        </p:nvSpPr>
        <p:spPr>
          <a:xfrm>
            <a:off x="869061" y="1825018"/>
            <a:ext cx="5732205" cy="44627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dirty="0"/>
              <a:t>We make tens of thousand decisions daily!</a:t>
            </a:r>
          </a:p>
          <a:p>
            <a:endParaRPr lang="en-US" sz="2400" b="1" dirty="0"/>
          </a:p>
          <a:p>
            <a:endParaRPr lang="en-US" sz="2400" b="1" dirty="0"/>
          </a:p>
          <a:p>
            <a:r>
              <a:rPr lang="en-US" sz="2400" b="1" dirty="0"/>
              <a:t>Heuristics = mental shortcuts – </a:t>
            </a:r>
            <a:r>
              <a:rPr lang="en-US" sz="2400" dirty="0"/>
              <a:t>they allow people to solve problems and make judgments quickly and efficiently</a:t>
            </a:r>
          </a:p>
          <a:p>
            <a:endParaRPr lang="en-US" sz="2400" dirty="0"/>
          </a:p>
          <a:p>
            <a:endParaRPr lang="en-US" sz="2400" dirty="0"/>
          </a:p>
          <a:p>
            <a:pPr marL="285750" indent="-285750">
              <a:buFontTx/>
              <a:buChar char="-"/>
            </a:pPr>
            <a:r>
              <a:rPr lang="en-US" sz="2400" b="1" u="sng" dirty="0"/>
              <a:t>relying on them can sometimes lead to systematic errors known as cognitive biases</a:t>
            </a:r>
            <a:r>
              <a:rPr lang="en-US" sz="2000" b="1" u="sng" dirty="0"/>
              <a:t>.</a:t>
            </a:r>
            <a:endParaRPr lang="en-US" sz="2000" dirty="0"/>
          </a:p>
          <a:p>
            <a:pPr marL="285750" indent="-285750">
              <a:buFontTx/>
              <a:buChar char="-"/>
            </a:pPr>
            <a:endParaRPr lang="en-US" sz="2000" b="1" u="sng" dirty="0"/>
          </a:p>
        </p:txBody>
      </p:sp>
    </p:spTree>
    <p:extLst>
      <p:ext uri="{BB962C8B-B14F-4D97-AF65-F5344CB8AC3E}">
        <p14:creationId xmlns:p14="http://schemas.microsoft.com/office/powerpoint/2010/main" val="347038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broja slajda 3">
            <a:extLst>
              <a:ext uri="{FF2B5EF4-FFF2-40B4-BE49-F238E27FC236}">
                <a16:creationId xmlns:a16="http://schemas.microsoft.com/office/drawing/2014/main" id="{3EDBB24F-4802-5233-3B34-50C5B72B786F}"/>
              </a:ext>
            </a:extLst>
          </p:cNvPr>
          <p:cNvSpPr>
            <a:spLocks noGrp="1"/>
          </p:cNvSpPr>
          <p:nvPr>
            <p:ph type="sldNum" sz="quarter" idx="10"/>
          </p:nvPr>
        </p:nvSpPr>
        <p:spPr/>
        <p:txBody>
          <a:bodyPr/>
          <a:lstStyle/>
          <a:p>
            <a:fld id="{48F63A3B-78C7-47BE-AE5E-E10140E04643}" type="slidenum">
              <a:rPr lang="en-US" smtClean="0"/>
              <a:pPr/>
              <a:t>35</a:t>
            </a:fld>
            <a:endParaRPr lang="en-US" dirty="0"/>
          </a:p>
        </p:txBody>
      </p:sp>
      <p:pic>
        <p:nvPicPr>
          <p:cNvPr id="11" name="Rezervirano mjesto sadržaja 10">
            <a:extLst>
              <a:ext uri="{FF2B5EF4-FFF2-40B4-BE49-F238E27FC236}">
                <a16:creationId xmlns:a16="http://schemas.microsoft.com/office/drawing/2014/main" id="{4A4D7A08-2086-9162-AC54-8FBEB75E48B1}"/>
              </a:ext>
            </a:extLst>
          </p:cNvPr>
          <p:cNvPicPr>
            <a:picLocks noGrp="1" noChangeAspect="1"/>
          </p:cNvPicPr>
          <p:nvPr>
            <p:ph idx="1"/>
          </p:nvPr>
        </p:nvPicPr>
        <p:blipFill>
          <a:blip r:embed="rId3"/>
          <a:stretch>
            <a:fillRect/>
          </a:stretch>
        </p:blipFill>
        <p:spPr>
          <a:xfrm>
            <a:off x="0" y="0"/>
            <a:ext cx="12192000" cy="6798954"/>
          </a:xfrm>
          <a:prstGeom prst="rect">
            <a:avLst/>
          </a:prstGeom>
        </p:spPr>
      </p:pic>
    </p:spTree>
    <p:extLst>
      <p:ext uri="{BB962C8B-B14F-4D97-AF65-F5344CB8AC3E}">
        <p14:creationId xmlns:p14="http://schemas.microsoft.com/office/powerpoint/2010/main" val="908345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5218337-47EF-2AFE-BAF2-6E4132086CE0}"/>
              </a:ext>
            </a:extLst>
          </p:cNvPr>
          <p:cNvSpPr>
            <a:spLocks noGrp="1"/>
          </p:cNvSpPr>
          <p:nvPr>
            <p:ph type="title"/>
          </p:nvPr>
        </p:nvSpPr>
        <p:spPr>
          <a:xfrm>
            <a:off x="765974" y="372021"/>
            <a:ext cx="9291484" cy="641844"/>
          </a:xfrm>
        </p:spPr>
        <p:txBody>
          <a:bodyPr/>
          <a:lstStyle/>
          <a:p>
            <a:r>
              <a:rPr lang="en-US" dirty="0"/>
              <a:t>Hidden bias traps in school </a:t>
            </a:r>
          </a:p>
        </p:txBody>
      </p:sp>
      <p:sp>
        <p:nvSpPr>
          <p:cNvPr id="3" name="Rezervirano mjesto sadržaja 2">
            <a:extLst>
              <a:ext uri="{FF2B5EF4-FFF2-40B4-BE49-F238E27FC236}">
                <a16:creationId xmlns:a16="http://schemas.microsoft.com/office/drawing/2014/main" id="{D15872AB-9511-38F0-905F-E03F8F32B8B0}"/>
              </a:ext>
            </a:extLst>
          </p:cNvPr>
          <p:cNvSpPr>
            <a:spLocks noGrp="1"/>
          </p:cNvSpPr>
          <p:nvPr>
            <p:ph idx="1"/>
          </p:nvPr>
        </p:nvSpPr>
        <p:spPr>
          <a:xfrm>
            <a:off x="914400" y="1487620"/>
            <a:ext cx="4896465" cy="4998359"/>
          </a:xfrm>
        </p:spPr>
        <p:txBody>
          <a:bodyPr>
            <a:normAutofit/>
          </a:bodyPr>
          <a:lstStyle/>
          <a:p>
            <a:r>
              <a:rPr lang="en-US" sz="1800" b="1" dirty="0"/>
              <a:t>The Pygmalion Effect </a:t>
            </a:r>
            <a:br>
              <a:rPr lang="en-US" sz="1800" b="1" dirty="0"/>
            </a:br>
            <a:r>
              <a:rPr lang="en-US" sz="1800" b="1" dirty="0"/>
              <a:t>(Self-Fulfilling Prophecy):</a:t>
            </a:r>
            <a:r>
              <a:rPr lang="en-US" sz="1800" dirty="0"/>
              <a:t> </a:t>
            </a:r>
          </a:p>
          <a:p>
            <a:pPr marL="457200" indent="-457200">
              <a:buAutoNum type="arabicPeriod"/>
            </a:pPr>
            <a:r>
              <a:rPr lang="en-US" sz="1800" dirty="0"/>
              <a:t>When a teacher </a:t>
            </a:r>
            <a:r>
              <a:rPr lang="en-US" sz="1800" dirty="0">
                <a:highlight>
                  <a:srgbClr val="F5CDCE"/>
                </a:highlight>
              </a:rPr>
              <a:t>expects lower performance </a:t>
            </a:r>
            <a:r>
              <a:rPr lang="en-US" sz="1800" dirty="0"/>
              <a:t>from a student (e.g., assuming a student from an immigrant background or lower socioeconomic status will struggle)</a:t>
            </a:r>
          </a:p>
          <a:p>
            <a:pPr marL="457200" indent="-457200">
              <a:buAutoNum type="arabicPeriod"/>
            </a:pPr>
            <a:r>
              <a:rPr lang="en-US" sz="1800" dirty="0">
                <a:highlight>
                  <a:srgbClr val="F5CDCE"/>
                </a:highlight>
              </a:rPr>
              <a:t>they subtly alter their teaching behavior</a:t>
            </a:r>
            <a:r>
              <a:rPr lang="en-US" sz="1800" dirty="0"/>
              <a:t>—giving less praise, shorter wait-times for answers, or less challenging work. </a:t>
            </a:r>
          </a:p>
          <a:p>
            <a:pPr marL="457200" indent="-457200">
              <a:buAutoNum type="arabicPeriod"/>
            </a:pPr>
            <a:r>
              <a:rPr lang="en-US" sz="1800" dirty="0">
                <a:highlight>
                  <a:srgbClr val="F5CDCE"/>
                </a:highlight>
              </a:rPr>
              <a:t>The student internalizes this</a:t>
            </a:r>
            <a:r>
              <a:rPr lang="en-US" sz="1800" dirty="0"/>
              <a:t>, performs poorly, and "confirms" the teacher's original bias.</a:t>
            </a:r>
          </a:p>
        </p:txBody>
      </p:sp>
      <p:sp>
        <p:nvSpPr>
          <p:cNvPr id="4" name="Rezervirano mjesto broja slajda 3">
            <a:extLst>
              <a:ext uri="{FF2B5EF4-FFF2-40B4-BE49-F238E27FC236}">
                <a16:creationId xmlns:a16="http://schemas.microsoft.com/office/drawing/2014/main" id="{BDAF83BD-C8F9-1924-AE8A-69CF3BC3DCF8}"/>
              </a:ext>
            </a:extLst>
          </p:cNvPr>
          <p:cNvSpPr>
            <a:spLocks noGrp="1"/>
          </p:cNvSpPr>
          <p:nvPr>
            <p:ph type="sldNum" sz="quarter" idx="10"/>
          </p:nvPr>
        </p:nvSpPr>
        <p:spPr/>
        <p:txBody>
          <a:bodyPr/>
          <a:lstStyle/>
          <a:p>
            <a:fld id="{48F63A3B-78C7-47BE-AE5E-E10140E04643}" type="slidenum">
              <a:rPr lang="en-US" smtClean="0"/>
              <a:pPr/>
              <a:t>36</a:t>
            </a:fld>
            <a:endParaRPr lang="en-US" dirty="0"/>
          </a:p>
        </p:txBody>
      </p:sp>
      <p:pic>
        <p:nvPicPr>
          <p:cNvPr id="6" name="Picture 2" descr="The Pygmalion Effect: How to Create a High-Performance Culture Through  Belief, Not Pressure | by Gaurav Jain | The Good Boss | Medium">
            <a:extLst>
              <a:ext uri="{FF2B5EF4-FFF2-40B4-BE49-F238E27FC236}">
                <a16:creationId xmlns:a16="http://schemas.microsoft.com/office/drawing/2014/main" id="{DAE0DAAB-4B36-5E47-192A-78A492844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137" y="3227439"/>
            <a:ext cx="5889521" cy="3630561"/>
          </a:xfrm>
          <a:prstGeom prst="rect">
            <a:avLst/>
          </a:prstGeom>
          <a:noFill/>
          <a:extLst>
            <a:ext uri="{909E8E84-426E-40DD-AFC4-6F175D3DCCD1}">
              <a14:hiddenFill xmlns:a14="http://schemas.microsoft.com/office/drawing/2010/main">
                <a:solidFill>
                  <a:srgbClr val="FFFFFF"/>
                </a:solidFill>
              </a14:hiddenFill>
            </a:ext>
          </a:extLst>
        </p:spPr>
      </p:pic>
      <p:sp>
        <p:nvSpPr>
          <p:cNvPr id="7" name="TekstniOkvir 6">
            <a:extLst>
              <a:ext uri="{FF2B5EF4-FFF2-40B4-BE49-F238E27FC236}">
                <a16:creationId xmlns:a16="http://schemas.microsoft.com/office/drawing/2014/main" id="{9B54BE67-85CF-7F7D-A57A-A197C790FF65}"/>
              </a:ext>
            </a:extLst>
          </p:cNvPr>
          <p:cNvSpPr txBox="1"/>
          <p:nvPr/>
        </p:nvSpPr>
        <p:spPr>
          <a:xfrm>
            <a:off x="6225110" y="1719799"/>
            <a:ext cx="5966890" cy="58477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sz="3200" dirty="0"/>
              <a:t>The Rosenthal Experiment, 1965*</a:t>
            </a:r>
          </a:p>
        </p:txBody>
      </p:sp>
    </p:spTree>
    <p:extLst>
      <p:ext uri="{BB962C8B-B14F-4D97-AF65-F5344CB8AC3E}">
        <p14:creationId xmlns:p14="http://schemas.microsoft.com/office/powerpoint/2010/main" val="4136975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a:extLst>
              <a:ext uri="{FF2B5EF4-FFF2-40B4-BE49-F238E27FC236}">
                <a16:creationId xmlns:a16="http://schemas.microsoft.com/office/drawing/2014/main" id="{5C6A3CC4-AF42-5345-F8E3-E46A1C2BF14E}"/>
              </a:ext>
            </a:extLst>
          </p:cNvPr>
          <p:cNvSpPr>
            <a:spLocks noGrp="1"/>
          </p:cNvSpPr>
          <p:nvPr>
            <p:ph idx="1"/>
          </p:nvPr>
        </p:nvSpPr>
        <p:spPr>
          <a:xfrm>
            <a:off x="914400" y="816077"/>
            <a:ext cx="6583680" cy="5225907"/>
          </a:xfrm>
        </p:spPr>
        <p:txBody>
          <a:bodyPr>
            <a:normAutofit lnSpcReduction="10000"/>
          </a:bodyPr>
          <a:lstStyle/>
          <a:p>
            <a:r>
              <a:rPr lang="en-US" b="1" dirty="0"/>
              <a:t>Stereotype (Cognitive):</a:t>
            </a:r>
            <a:r>
              <a:rPr lang="en-US" dirty="0"/>
              <a:t> Oversimplified beliefs, assumptions, or generalizations about a group of people based on their identity (can sometimes be positive)</a:t>
            </a:r>
          </a:p>
          <a:p>
            <a:r>
              <a:rPr lang="en-US" b="1" dirty="0"/>
              <a:t>Prejudice (Emotional):</a:t>
            </a:r>
            <a:r>
              <a:rPr lang="en-US" dirty="0"/>
              <a:t> Unjustified, negative attitudes or feelings toward individuals based solely on their group membership.</a:t>
            </a:r>
          </a:p>
          <a:p>
            <a:r>
              <a:rPr lang="en-US" b="1" dirty="0"/>
              <a:t>Discrimination (Behavioral):</a:t>
            </a:r>
            <a:r>
              <a:rPr lang="en-US" dirty="0"/>
              <a:t> Unequal, unfair, or harmful actions taken against individuals or groups due to these prejudices</a:t>
            </a:r>
          </a:p>
        </p:txBody>
      </p:sp>
      <p:sp>
        <p:nvSpPr>
          <p:cNvPr id="4" name="Rezervirano mjesto broja slajda 3">
            <a:extLst>
              <a:ext uri="{FF2B5EF4-FFF2-40B4-BE49-F238E27FC236}">
                <a16:creationId xmlns:a16="http://schemas.microsoft.com/office/drawing/2014/main" id="{2DE9BD34-61E4-7831-EBA2-B969BECCCD60}"/>
              </a:ext>
            </a:extLst>
          </p:cNvPr>
          <p:cNvSpPr>
            <a:spLocks noGrp="1"/>
          </p:cNvSpPr>
          <p:nvPr>
            <p:ph type="sldNum" sz="quarter" idx="10"/>
          </p:nvPr>
        </p:nvSpPr>
        <p:spPr/>
        <p:txBody>
          <a:bodyPr/>
          <a:lstStyle/>
          <a:p>
            <a:fld id="{48F63A3B-78C7-47BE-AE5E-E10140E04643}" type="slidenum">
              <a:rPr lang="en-US" smtClean="0"/>
              <a:pPr/>
              <a:t>37</a:t>
            </a:fld>
            <a:endParaRPr lang="en-US" dirty="0"/>
          </a:p>
        </p:txBody>
      </p:sp>
    </p:spTree>
    <p:extLst>
      <p:ext uri="{BB962C8B-B14F-4D97-AF65-F5344CB8AC3E}">
        <p14:creationId xmlns:p14="http://schemas.microsoft.com/office/powerpoint/2010/main" val="265246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E9915C1-20A1-4EB6-D0EA-0E39D24EAC30}"/>
              </a:ext>
            </a:extLst>
          </p:cNvPr>
          <p:cNvSpPr>
            <a:spLocks noGrp="1"/>
          </p:cNvSpPr>
          <p:nvPr>
            <p:ph type="title"/>
          </p:nvPr>
        </p:nvSpPr>
        <p:spPr>
          <a:xfrm>
            <a:off x="765974" y="291595"/>
            <a:ext cx="10903974" cy="1531357"/>
          </a:xfrm>
        </p:spPr>
        <p:txBody>
          <a:bodyPr/>
          <a:lstStyle/>
          <a:p>
            <a:r>
              <a:rPr lang="en-US" dirty="0"/>
              <a:t>Group work: how to prevent bullying in schools?</a:t>
            </a:r>
          </a:p>
        </p:txBody>
      </p:sp>
      <p:sp>
        <p:nvSpPr>
          <p:cNvPr id="3" name="Rezervirano mjesto sadržaja 2">
            <a:extLst>
              <a:ext uri="{FF2B5EF4-FFF2-40B4-BE49-F238E27FC236}">
                <a16:creationId xmlns:a16="http://schemas.microsoft.com/office/drawing/2014/main" id="{6F13F20D-5557-EEF6-CABA-F638ACA05C5A}"/>
              </a:ext>
            </a:extLst>
          </p:cNvPr>
          <p:cNvSpPr>
            <a:spLocks noGrp="1"/>
          </p:cNvSpPr>
          <p:nvPr>
            <p:ph idx="1"/>
          </p:nvPr>
        </p:nvSpPr>
        <p:spPr>
          <a:xfrm>
            <a:off x="914400" y="1927123"/>
            <a:ext cx="6583680" cy="4930877"/>
          </a:xfrm>
        </p:spPr>
        <p:txBody>
          <a:bodyPr>
            <a:normAutofit fontScale="70000" lnSpcReduction="20000"/>
          </a:bodyPr>
          <a:lstStyle/>
          <a:p>
            <a:r>
              <a:rPr lang="en-US" dirty="0"/>
              <a:t>Imagine the European Commission has asked us to develop practical recommendations for schools across Europe on one important question:</a:t>
            </a:r>
          </a:p>
          <a:p>
            <a:r>
              <a:rPr lang="en-US" b="1" dirty="0"/>
              <a:t>How can schools prevent bullying?</a:t>
            </a:r>
            <a:endParaRPr lang="en-US" dirty="0"/>
          </a:p>
          <a:p>
            <a:r>
              <a:rPr lang="en-US" dirty="0"/>
              <a:t>Each table has received an expert sheet. However, there is one important condition...</a:t>
            </a:r>
          </a:p>
          <a:p>
            <a:r>
              <a:rPr lang="en-US" b="1" dirty="0"/>
              <a:t>No group has the complete picture.</a:t>
            </a:r>
            <a:endParaRPr lang="en-US" dirty="0"/>
          </a:p>
          <a:p>
            <a:r>
              <a:rPr lang="en-US" dirty="0"/>
              <a:t>Each of you has access to only one part of the evidence. Your job is to become an expert on your topic. Discuss the information, agree on the two most important ideas, and be prepared to explain them later.</a:t>
            </a:r>
          </a:p>
          <a:p>
            <a:endParaRPr lang="en-US" dirty="0"/>
          </a:p>
          <a:p>
            <a:r>
              <a:rPr lang="en-US" dirty="0"/>
              <a:t>You have 5 minutes.</a:t>
            </a:r>
          </a:p>
          <a:p>
            <a:r>
              <a:rPr lang="en-US" dirty="0"/>
              <a:t>Good luck.</a:t>
            </a:r>
          </a:p>
          <a:p>
            <a:endParaRPr lang="en-US" dirty="0"/>
          </a:p>
        </p:txBody>
      </p:sp>
      <p:sp>
        <p:nvSpPr>
          <p:cNvPr id="4" name="Rezervirano mjesto broja slajda 3">
            <a:extLst>
              <a:ext uri="{FF2B5EF4-FFF2-40B4-BE49-F238E27FC236}">
                <a16:creationId xmlns:a16="http://schemas.microsoft.com/office/drawing/2014/main" id="{0E1535EF-F390-A612-726E-E9006F0A7738}"/>
              </a:ext>
            </a:extLst>
          </p:cNvPr>
          <p:cNvSpPr>
            <a:spLocks noGrp="1"/>
          </p:cNvSpPr>
          <p:nvPr>
            <p:ph type="sldNum" sz="quarter" idx="10"/>
          </p:nvPr>
        </p:nvSpPr>
        <p:spPr/>
        <p:txBody>
          <a:bodyPr/>
          <a:lstStyle/>
          <a:p>
            <a:fld id="{48F63A3B-78C7-47BE-AE5E-E10140E04643}" type="slidenum">
              <a:rPr lang="en-US" smtClean="0"/>
              <a:pPr/>
              <a:t>38</a:t>
            </a:fld>
            <a:endParaRPr lang="en-US" dirty="0"/>
          </a:p>
        </p:txBody>
      </p:sp>
    </p:spTree>
    <p:extLst>
      <p:ext uri="{BB962C8B-B14F-4D97-AF65-F5344CB8AC3E}">
        <p14:creationId xmlns:p14="http://schemas.microsoft.com/office/powerpoint/2010/main" val="2958609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4CCED23-B9B1-217E-0EBD-7EF875BD5E86}"/>
              </a:ext>
            </a:extLst>
          </p:cNvPr>
          <p:cNvSpPr>
            <a:spLocks noGrp="1"/>
          </p:cNvSpPr>
          <p:nvPr>
            <p:ph type="title"/>
          </p:nvPr>
        </p:nvSpPr>
        <p:spPr/>
        <p:txBody>
          <a:bodyPr/>
          <a:lstStyle/>
          <a:p>
            <a:r>
              <a:rPr lang="en-US" dirty="0"/>
              <a:t>Let’s reflect…</a:t>
            </a:r>
          </a:p>
        </p:txBody>
      </p:sp>
      <p:sp>
        <p:nvSpPr>
          <p:cNvPr id="3" name="Rezervirano mjesto sadržaja 2">
            <a:extLst>
              <a:ext uri="{FF2B5EF4-FFF2-40B4-BE49-F238E27FC236}">
                <a16:creationId xmlns:a16="http://schemas.microsoft.com/office/drawing/2014/main" id="{AB1E81C9-6A7D-11EA-72CE-07C8880EA3D4}"/>
              </a:ext>
            </a:extLst>
          </p:cNvPr>
          <p:cNvSpPr>
            <a:spLocks noGrp="1"/>
          </p:cNvSpPr>
          <p:nvPr>
            <p:ph idx="1"/>
          </p:nvPr>
        </p:nvSpPr>
        <p:spPr/>
        <p:txBody>
          <a:bodyPr/>
          <a:lstStyle/>
          <a:p>
            <a:r>
              <a:rPr lang="en-US" dirty="0"/>
              <a:t>1. Could your original group have solved the challenge alone?</a:t>
            </a:r>
          </a:p>
          <a:p>
            <a:r>
              <a:rPr lang="en-US" dirty="0"/>
              <a:t>2. Why did you need the other experts?</a:t>
            </a:r>
          </a:p>
          <a:p>
            <a:r>
              <a:rPr lang="en-US" dirty="0"/>
              <a:t>3. Who became the most valuable person in your final group?</a:t>
            </a:r>
          </a:p>
          <a:p>
            <a:endParaRPr lang="en-US" dirty="0"/>
          </a:p>
        </p:txBody>
      </p:sp>
      <p:sp>
        <p:nvSpPr>
          <p:cNvPr id="4" name="Rezervirano mjesto broja slajda 3">
            <a:extLst>
              <a:ext uri="{FF2B5EF4-FFF2-40B4-BE49-F238E27FC236}">
                <a16:creationId xmlns:a16="http://schemas.microsoft.com/office/drawing/2014/main" id="{341D2561-3B79-113C-2CC7-6D16F62DBF71}"/>
              </a:ext>
            </a:extLst>
          </p:cNvPr>
          <p:cNvSpPr>
            <a:spLocks noGrp="1"/>
          </p:cNvSpPr>
          <p:nvPr>
            <p:ph type="sldNum" sz="quarter" idx="10"/>
          </p:nvPr>
        </p:nvSpPr>
        <p:spPr/>
        <p:txBody>
          <a:bodyPr/>
          <a:lstStyle/>
          <a:p>
            <a:fld id="{48F63A3B-78C7-47BE-AE5E-E10140E04643}" type="slidenum">
              <a:rPr lang="en-US" smtClean="0"/>
              <a:pPr/>
              <a:t>39</a:t>
            </a:fld>
            <a:endParaRPr lang="en-US" dirty="0"/>
          </a:p>
        </p:txBody>
      </p:sp>
    </p:spTree>
    <p:extLst>
      <p:ext uri="{BB962C8B-B14F-4D97-AF65-F5344CB8AC3E}">
        <p14:creationId xmlns:p14="http://schemas.microsoft.com/office/powerpoint/2010/main" val="1019729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0635FB6-E960-8EBB-9997-0A5504DD8504}"/>
              </a:ext>
            </a:extLst>
          </p:cNvPr>
          <p:cNvSpPr>
            <a:spLocks noGrp="1"/>
          </p:cNvSpPr>
          <p:nvPr>
            <p:ph type="title"/>
          </p:nvPr>
        </p:nvSpPr>
        <p:spPr>
          <a:xfrm>
            <a:off x="914400" y="592086"/>
            <a:ext cx="6583680" cy="673203"/>
          </a:xfrm>
        </p:spPr>
        <p:txBody>
          <a:bodyPr/>
          <a:lstStyle/>
          <a:p>
            <a:r>
              <a:rPr lang="en-US" dirty="0"/>
              <a:t>JIGSAW CLASSROOM </a:t>
            </a:r>
            <a:r>
              <a:rPr lang="en-US" sz="2000" dirty="0"/>
              <a:t>(Aronson, 1971.)</a:t>
            </a:r>
            <a:endParaRPr lang="en-US" dirty="0"/>
          </a:p>
        </p:txBody>
      </p:sp>
      <p:sp>
        <p:nvSpPr>
          <p:cNvPr id="3" name="Rezervirano mjesto sadržaja 2">
            <a:extLst>
              <a:ext uri="{FF2B5EF4-FFF2-40B4-BE49-F238E27FC236}">
                <a16:creationId xmlns:a16="http://schemas.microsoft.com/office/drawing/2014/main" id="{3F1E6107-E7B1-F1C2-4AD9-B81C5D232AC0}"/>
              </a:ext>
            </a:extLst>
          </p:cNvPr>
          <p:cNvSpPr>
            <a:spLocks noGrp="1"/>
          </p:cNvSpPr>
          <p:nvPr>
            <p:ph idx="1"/>
          </p:nvPr>
        </p:nvSpPr>
        <p:spPr>
          <a:xfrm>
            <a:off x="914399" y="1661652"/>
            <a:ext cx="8259097" cy="4380332"/>
          </a:xfrm>
        </p:spPr>
        <p:txBody>
          <a:bodyPr>
            <a:normAutofit fontScale="92500" lnSpcReduction="20000"/>
          </a:bodyPr>
          <a:lstStyle/>
          <a:p>
            <a:r>
              <a:rPr lang="en-US" b="1" dirty="0"/>
              <a:t>Every learner holds one essential piece of knowledge.</a:t>
            </a:r>
            <a:endParaRPr lang="en-US" dirty="0"/>
          </a:p>
          <a:p>
            <a:r>
              <a:rPr lang="en-US" dirty="0"/>
              <a:t>Success is only possible when everyone contributes.</a:t>
            </a:r>
          </a:p>
          <a:p>
            <a:endParaRPr lang="en-US" dirty="0"/>
          </a:p>
          <a:p>
            <a:r>
              <a:rPr lang="en-US" dirty="0"/>
              <a:t>Research has consistently shown that the Jigsaw Classroom reduces stereotypes, increases empathy, improves academic achievement, and creates a stronger sense of belonging</a:t>
            </a:r>
          </a:p>
          <a:p>
            <a:endParaRPr lang="en-US" dirty="0"/>
          </a:p>
          <a:p>
            <a:r>
              <a:rPr lang="en-US" dirty="0"/>
              <a:t>**it demonstrates that inclusion is not achieved by treating everyone the same, but by designing learning experiences where </a:t>
            </a:r>
            <a:r>
              <a:rPr lang="en-US" b="1" dirty="0"/>
              <a:t>every student is needed, valued, and able to contribute</a:t>
            </a:r>
            <a:r>
              <a:rPr lang="en-US" dirty="0"/>
              <a:t>.</a:t>
            </a:r>
          </a:p>
          <a:p>
            <a:endParaRPr lang="en-US" dirty="0"/>
          </a:p>
        </p:txBody>
      </p:sp>
      <p:sp>
        <p:nvSpPr>
          <p:cNvPr id="4" name="Rezervirano mjesto broja slajda 3">
            <a:extLst>
              <a:ext uri="{FF2B5EF4-FFF2-40B4-BE49-F238E27FC236}">
                <a16:creationId xmlns:a16="http://schemas.microsoft.com/office/drawing/2014/main" id="{C3A47316-CB62-A76A-5F0A-E707ACDF9BF5}"/>
              </a:ext>
            </a:extLst>
          </p:cNvPr>
          <p:cNvSpPr>
            <a:spLocks noGrp="1"/>
          </p:cNvSpPr>
          <p:nvPr>
            <p:ph type="sldNum" sz="quarter" idx="10"/>
          </p:nvPr>
        </p:nvSpPr>
        <p:spPr/>
        <p:txBody>
          <a:bodyPr/>
          <a:lstStyle/>
          <a:p>
            <a:fld id="{48F63A3B-78C7-47BE-AE5E-E10140E04643}" type="slidenum">
              <a:rPr lang="en-US" smtClean="0"/>
              <a:pPr/>
              <a:t>40</a:t>
            </a:fld>
            <a:endParaRPr lang="en-US" dirty="0"/>
          </a:p>
        </p:txBody>
      </p:sp>
    </p:spTree>
    <p:extLst>
      <p:ext uri="{BB962C8B-B14F-4D97-AF65-F5344CB8AC3E}">
        <p14:creationId xmlns:p14="http://schemas.microsoft.com/office/powerpoint/2010/main" val="3344866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EFE797-FE2E-DAF6-13BF-C182C7398F09}"/>
              </a:ext>
            </a:extLst>
          </p:cNvPr>
          <p:cNvSpPr>
            <a:spLocks noGrp="1"/>
          </p:cNvSpPr>
          <p:nvPr>
            <p:ph type="title"/>
          </p:nvPr>
        </p:nvSpPr>
        <p:spPr>
          <a:xfrm>
            <a:off x="688257" y="2355132"/>
            <a:ext cx="9124335" cy="1531357"/>
          </a:xfrm>
        </p:spPr>
        <p:txBody>
          <a:bodyPr/>
          <a:lstStyle/>
          <a:p>
            <a:r>
              <a:rPr lang="en-US" dirty="0"/>
              <a:t>What have you learned today? - recap</a:t>
            </a:r>
          </a:p>
        </p:txBody>
      </p:sp>
      <p:sp>
        <p:nvSpPr>
          <p:cNvPr id="3" name="Rezervirano mjesto sadržaja 2">
            <a:extLst>
              <a:ext uri="{FF2B5EF4-FFF2-40B4-BE49-F238E27FC236}">
                <a16:creationId xmlns:a16="http://schemas.microsoft.com/office/drawing/2014/main" id="{EC3340B5-D2AC-73B0-29C2-4C7EB0D8F433}"/>
              </a:ext>
            </a:extLst>
          </p:cNvPr>
          <p:cNvSpPr>
            <a:spLocks noGrp="1"/>
          </p:cNvSpPr>
          <p:nvPr>
            <p:ph idx="1"/>
          </p:nvPr>
        </p:nvSpPr>
        <p:spPr/>
        <p:txBody>
          <a:bodyPr/>
          <a:lstStyle/>
          <a:p>
            <a:endParaRPr lang="en-US" dirty="0"/>
          </a:p>
        </p:txBody>
      </p:sp>
      <p:sp>
        <p:nvSpPr>
          <p:cNvPr id="4" name="Rezervirano mjesto broja slajda 3">
            <a:extLst>
              <a:ext uri="{FF2B5EF4-FFF2-40B4-BE49-F238E27FC236}">
                <a16:creationId xmlns:a16="http://schemas.microsoft.com/office/drawing/2014/main" id="{F68817FE-6842-F009-2CCE-ED71ECE9300F}"/>
              </a:ext>
            </a:extLst>
          </p:cNvPr>
          <p:cNvSpPr>
            <a:spLocks noGrp="1"/>
          </p:cNvSpPr>
          <p:nvPr>
            <p:ph type="sldNum" sz="quarter" idx="10"/>
          </p:nvPr>
        </p:nvSpPr>
        <p:spPr/>
        <p:txBody>
          <a:bodyPr/>
          <a:lstStyle/>
          <a:p>
            <a:fld id="{48F63A3B-78C7-47BE-AE5E-E10140E04643}" type="slidenum">
              <a:rPr lang="en-US" smtClean="0"/>
              <a:pPr/>
              <a:t>41</a:t>
            </a:fld>
            <a:endParaRPr lang="en-US" dirty="0"/>
          </a:p>
        </p:txBody>
      </p:sp>
    </p:spTree>
    <p:extLst>
      <p:ext uri="{BB962C8B-B14F-4D97-AF65-F5344CB8AC3E}">
        <p14:creationId xmlns:p14="http://schemas.microsoft.com/office/powerpoint/2010/main" val="3759188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558F77-A6EB-3DA9-3A4D-0AF8B6BC0C7C}"/>
              </a:ext>
            </a:extLst>
          </p:cNvPr>
          <p:cNvSpPr>
            <a:spLocks noGrp="1"/>
          </p:cNvSpPr>
          <p:nvPr>
            <p:ph type="title"/>
          </p:nvPr>
        </p:nvSpPr>
        <p:spPr>
          <a:xfrm>
            <a:off x="550984" y="-474083"/>
            <a:ext cx="10152185" cy="1531357"/>
          </a:xfrm>
        </p:spPr>
        <p:txBody>
          <a:bodyPr/>
          <a:lstStyle/>
          <a:p>
            <a:r>
              <a:rPr lang="en-US" dirty="0"/>
              <a:t>Some useful digital tools</a:t>
            </a:r>
          </a:p>
        </p:txBody>
      </p:sp>
      <p:graphicFrame>
        <p:nvGraphicFramePr>
          <p:cNvPr id="5" name="Rezervirano mjesto sadržaja 4">
            <a:extLst>
              <a:ext uri="{FF2B5EF4-FFF2-40B4-BE49-F238E27FC236}">
                <a16:creationId xmlns:a16="http://schemas.microsoft.com/office/drawing/2014/main" id="{CC2C2E5F-3648-12DC-C49E-18BA5D018796}"/>
              </a:ext>
            </a:extLst>
          </p:cNvPr>
          <p:cNvGraphicFramePr>
            <a:graphicFrameLocks noGrp="1"/>
          </p:cNvGraphicFramePr>
          <p:nvPr>
            <p:ph idx="1"/>
            <p:extLst>
              <p:ext uri="{D42A27DB-BD31-4B8C-83A1-F6EECF244321}">
                <p14:modId xmlns:p14="http://schemas.microsoft.com/office/powerpoint/2010/main" val="2024111344"/>
              </p:ext>
            </p:extLst>
          </p:nvPr>
        </p:nvGraphicFramePr>
        <p:xfrm>
          <a:off x="656492" y="1230923"/>
          <a:ext cx="10937631" cy="5670986"/>
        </p:xfrm>
        <a:graphic>
          <a:graphicData uri="http://schemas.openxmlformats.org/drawingml/2006/table">
            <a:tbl>
              <a:tblPr>
                <a:tableStyleId>{3C2FFA5D-87B4-456A-9821-1D502468CF0F}</a:tableStyleId>
              </a:tblPr>
              <a:tblGrid>
                <a:gridCol w="3645877">
                  <a:extLst>
                    <a:ext uri="{9D8B030D-6E8A-4147-A177-3AD203B41FA5}">
                      <a16:colId xmlns:a16="http://schemas.microsoft.com/office/drawing/2014/main" val="873242507"/>
                    </a:ext>
                  </a:extLst>
                </a:gridCol>
                <a:gridCol w="2563569">
                  <a:extLst>
                    <a:ext uri="{9D8B030D-6E8A-4147-A177-3AD203B41FA5}">
                      <a16:colId xmlns:a16="http://schemas.microsoft.com/office/drawing/2014/main" val="3663900955"/>
                    </a:ext>
                  </a:extLst>
                </a:gridCol>
                <a:gridCol w="4728185">
                  <a:extLst>
                    <a:ext uri="{9D8B030D-6E8A-4147-A177-3AD203B41FA5}">
                      <a16:colId xmlns:a16="http://schemas.microsoft.com/office/drawing/2014/main" val="1899857404"/>
                    </a:ext>
                  </a:extLst>
                </a:gridCol>
              </a:tblGrid>
              <a:tr h="500184">
                <a:tc>
                  <a:txBody>
                    <a:bodyPr/>
                    <a:lstStyle/>
                    <a:p>
                      <a:pPr>
                        <a:buNone/>
                      </a:pPr>
                      <a:r>
                        <a:rPr lang="en-US" sz="3200" b="1"/>
                        <a:t>If you want to...</a:t>
                      </a:r>
                      <a:endParaRPr lang="en-US" sz="3200"/>
                    </a:p>
                  </a:txBody>
                  <a:tcPr marL="56412" marR="56412" marT="28206" marB="28206" anchor="ctr"/>
                </a:tc>
                <a:tc>
                  <a:txBody>
                    <a:bodyPr/>
                    <a:lstStyle/>
                    <a:p>
                      <a:pPr>
                        <a:buNone/>
                      </a:pPr>
                      <a:r>
                        <a:rPr lang="en-US" sz="3200" b="1"/>
                        <a:t>Use this tool</a:t>
                      </a:r>
                      <a:endParaRPr lang="en-US" sz="3200"/>
                    </a:p>
                  </a:txBody>
                  <a:tcPr marL="56412" marR="56412" marT="28206" marB="28206" anchor="ctr"/>
                </a:tc>
                <a:tc>
                  <a:txBody>
                    <a:bodyPr/>
                    <a:lstStyle/>
                    <a:p>
                      <a:pPr>
                        <a:buNone/>
                      </a:pPr>
                      <a:r>
                        <a:rPr lang="en-US" sz="3200" b="1" dirty="0"/>
                        <a:t>What it does</a:t>
                      </a:r>
                      <a:endParaRPr lang="en-US" sz="3200" dirty="0"/>
                    </a:p>
                  </a:txBody>
                  <a:tcPr marL="56412" marR="56412" marT="28206" marB="28206" anchor="ctr"/>
                </a:tc>
                <a:extLst>
                  <a:ext uri="{0D108BD9-81ED-4DB2-BD59-A6C34878D82A}">
                    <a16:rowId xmlns:a16="http://schemas.microsoft.com/office/drawing/2014/main" val="506174053"/>
                  </a:ext>
                </a:extLst>
              </a:tr>
              <a:tr h="875324">
                <a:tc>
                  <a:txBody>
                    <a:bodyPr/>
                    <a:lstStyle/>
                    <a:p>
                      <a:pPr>
                        <a:buNone/>
                      </a:pPr>
                      <a:r>
                        <a:rPr lang="en-US" sz="2400" dirty="0"/>
                        <a:t>Adapt any text to different reading levels</a:t>
                      </a:r>
                    </a:p>
                  </a:txBody>
                  <a:tcPr marL="56412" marR="56412" marT="28206" marB="28206" anchor="ctr"/>
                </a:tc>
                <a:tc>
                  <a:txBody>
                    <a:bodyPr/>
                    <a:lstStyle/>
                    <a:p>
                      <a:pPr>
                        <a:buNone/>
                      </a:pPr>
                      <a:r>
                        <a:rPr lang="en-US" sz="2400" b="1" dirty="0" err="1">
                          <a:solidFill>
                            <a:srgbClr val="202C8F"/>
                          </a:solidFill>
                        </a:rPr>
                        <a:t>Diffit</a:t>
                      </a:r>
                      <a:endParaRPr lang="en-US" sz="2400" dirty="0">
                        <a:solidFill>
                          <a:srgbClr val="202C8F"/>
                        </a:solidFill>
                      </a:endParaRPr>
                    </a:p>
                  </a:txBody>
                  <a:tcPr marL="56412" marR="56412" marT="28206" marB="28206" anchor="ctr"/>
                </a:tc>
                <a:tc>
                  <a:txBody>
                    <a:bodyPr/>
                    <a:lstStyle/>
                    <a:p>
                      <a:pPr>
                        <a:buNone/>
                      </a:pPr>
                      <a:r>
                        <a:rPr lang="en-US" sz="2000"/>
                        <a:t>Simplifies texts, creates questions and worksheets instantly.</a:t>
                      </a:r>
                    </a:p>
                  </a:txBody>
                  <a:tcPr marL="56412" marR="56412" marT="28206" marB="28206" anchor="ctr"/>
                </a:tc>
                <a:extLst>
                  <a:ext uri="{0D108BD9-81ED-4DB2-BD59-A6C34878D82A}">
                    <a16:rowId xmlns:a16="http://schemas.microsoft.com/office/drawing/2014/main" val="2313170902"/>
                  </a:ext>
                </a:extLst>
              </a:tr>
              <a:tr h="875324">
                <a:tc>
                  <a:txBody>
                    <a:bodyPr/>
                    <a:lstStyle/>
                    <a:p>
                      <a:pPr>
                        <a:buNone/>
                      </a:pPr>
                      <a:r>
                        <a:rPr lang="en-US" sz="2400" dirty="0"/>
                        <a:t>Save lesson planning time</a:t>
                      </a:r>
                    </a:p>
                  </a:txBody>
                  <a:tcPr marL="56412" marR="56412" marT="28206" marB="28206" anchor="ctr"/>
                </a:tc>
                <a:tc>
                  <a:txBody>
                    <a:bodyPr/>
                    <a:lstStyle/>
                    <a:p>
                      <a:pPr>
                        <a:buNone/>
                      </a:pPr>
                      <a:r>
                        <a:rPr lang="en-US" sz="2400" b="1">
                          <a:solidFill>
                            <a:srgbClr val="202C8F"/>
                          </a:solidFill>
                        </a:rPr>
                        <a:t>MagicSchool AI</a:t>
                      </a:r>
                      <a:endParaRPr lang="en-US" sz="2400">
                        <a:solidFill>
                          <a:srgbClr val="202C8F"/>
                        </a:solidFill>
                      </a:endParaRPr>
                    </a:p>
                  </a:txBody>
                  <a:tcPr marL="56412" marR="56412" marT="28206" marB="28206" anchor="ctr"/>
                </a:tc>
                <a:tc>
                  <a:txBody>
                    <a:bodyPr/>
                    <a:lstStyle/>
                    <a:p>
                      <a:pPr>
                        <a:buNone/>
                      </a:pPr>
                      <a:r>
                        <a:rPr lang="en-US" sz="2000"/>
                        <a:t>Generates lesson plans, rubrics, quizzes and classroom activities.</a:t>
                      </a:r>
                    </a:p>
                  </a:txBody>
                  <a:tcPr marL="56412" marR="56412" marT="28206" marB="28206" anchor="ctr"/>
                </a:tc>
                <a:extLst>
                  <a:ext uri="{0D108BD9-81ED-4DB2-BD59-A6C34878D82A}">
                    <a16:rowId xmlns:a16="http://schemas.microsoft.com/office/drawing/2014/main" val="3669915853"/>
                  </a:ext>
                </a:extLst>
              </a:tr>
              <a:tr h="1250461">
                <a:tc>
                  <a:txBody>
                    <a:bodyPr/>
                    <a:lstStyle/>
                    <a:p>
                      <a:pPr>
                        <a:buNone/>
                      </a:pPr>
                      <a:r>
                        <a:rPr lang="en-US" sz="2400" dirty="0"/>
                        <a:t>Make every student participate</a:t>
                      </a:r>
                    </a:p>
                  </a:txBody>
                  <a:tcPr marL="56412" marR="56412" marT="28206" marB="28206" anchor="ctr"/>
                </a:tc>
                <a:tc>
                  <a:txBody>
                    <a:bodyPr/>
                    <a:lstStyle/>
                    <a:p>
                      <a:pPr>
                        <a:buNone/>
                      </a:pPr>
                      <a:r>
                        <a:rPr lang="en-US" sz="2400" b="1" dirty="0">
                          <a:solidFill>
                            <a:srgbClr val="202C8F"/>
                          </a:solidFill>
                        </a:rPr>
                        <a:t>Padlet</a:t>
                      </a:r>
                      <a:endParaRPr lang="en-US" sz="2400" dirty="0">
                        <a:solidFill>
                          <a:srgbClr val="202C8F"/>
                        </a:solidFill>
                      </a:endParaRPr>
                    </a:p>
                  </a:txBody>
                  <a:tcPr marL="56412" marR="56412" marT="28206" marB="28206" anchor="ctr"/>
                </a:tc>
                <a:tc>
                  <a:txBody>
                    <a:bodyPr/>
                    <a:lstStyle/>
                    <a:p>
                      <a:pPr>
                        <a:buNone/>
                      </a:pPr>
                      <a:r>
                        <a:rPr lang="en-US" sz="2000"/>
                        <a:t>Digital collaborative board where everyone can share ideas anonymously or publicly.</a:t>
                      </a:r>
                    </a:p>
                  </a:txBody>
                  <a:tcPr marL="56412" marR="56412" marT="28206" marB="28206" anchor="ctr"/>
                </a:tc>
                <a:extLst>
                  <a:ext uri="{0D108BD9-81ED-4DB2-BD59-A6C34878D82A}">
                    <a16:rowId xmlns:a16="http://schemas.microsoft.com/office/drawing/2014/main" val="1897438193"/>
                  </a:ext>
                </a:extLst>
              </a:tr>
              <a:tr h="875324">
                <a:tc>
                  <a:txBody>
                    <a:bodyPr/>
                    <a:lstStyle/>
                    <a:p>
                      <a:pPr>
                        <a:buNone/>
                      </a:pPr>
                      <a:r>
                        <a:rPr lang="en-US" sz="2400" dirty="0"/>
                        <a:t>Create digital books and projects</a:t>
                      </a:r>
                    </a:p>
                  </a:txBody>
                  <a:tcPr marL="56412" marR="56412" marT="28206" marB="28206" anchor="ctr"/>
                </a:tc>
                <a:tc>
                  <a:txBody>
                    <a:bodyPr/>
                    <a:lstStyle/>
                    <a:p>
                      <a:pPr>
                        <a:buNone/>
                      </a:pPr>
                      <a:r>
                        <a:rPr lang="en-US" sz="2400" b="1">
                          <a:solidFill>
                            <a:srgbClr val="202C8F"/>
                          </a:solidFill>
                        </a:rPr>
                        <a:t>Book Creator</a:t>
                      </a:r>
                      <a:endParaRPr lang="en-US" sz="2400">
                        <a:solidFill>
                          <a:srgbClr val="202C8F"/>
                        </a:solidFill>
                      </a:endParaRPr>
                    </a:p>
                  </a:txBody>
                  <a:tcPr marL="56412" marR="56412" marT="28206" marB="28206" anchor="ctr"/>
                </a:tc>
                <a:tc>
                  <a:txBody>
                    <a:bodyPr/>
                    <a:lstStyle/>
                    <a:p>
                      <a:pPr>
                        <a:buNone/>
                      </a:pPr>
                      <a:r>
                        <a:rPr lang="en-US" sz="2000" dirty="0"/>
                        <a:t>Students can combine text, images, audio and video in one project.</a:t>
                      </a:r>
                    </a:p>
                  </a:txBody>
                  <a:tcPr marL="56412" marR="56412" marT="28206" marB="28206" anchor="ctr"/>
                </a:tc>
                <a:extLst>
                  <a:ext uri="{0D108BD9-81ED-4DB2-BD59-A6C34878D82A}">
                    <a16:rowId xmlns:a16="http://schemas.microsoft.com/office/drawing/2014/main" val="2197632712"/>
                  </a:ext>
                </a:extLst>
              </a:tr>
              <a:tr h="1250461">
                <a:tc>
                  <a:txBody>
                    <a:bodyPr/>
                    <a:lstStyle/>
                    <a:p>
                      <a:pPr>
                        <a:buNone/>
                      </a:pPr>
                      <a:r>
                        <a:rPr lang="en-US" sz="2400" dirty="0"/>
                        <a:t>Support struggling readers</a:t>
                      </a:r>
                    </a:p>
                  </a:txBody>
                  <a:tcPr marL="56412" marR="56412" marT="28206" marB="28206" anchor="ctr"/>
                </a:tc>
                <a:tc>
                  <a:txBody>
                    <a:bodyPr/>
                    <a:lstStyle/>
                    <a:p>
                      <a:pPr>
                        <a:buNone/>
                      </a:pPr>
                      <a:r>
                        <a:rPr lang="en-US" sz="2400" b="1" dirty="0">
                          <a:solidFill>
                            <a:srgbClr val="202C8F"/>
                          </a:solidFill>
                        </a:rPr>
                        <a:t>Reading Coach</a:t>
                      </a:r>
                      <a:endParaRPr lang="en-US" sz="2400" dirty="0">
                        <a:solidFill>
                          <a:srgbClr val="202C8F"/>
                        </a:solidFill>
                      </a:endParaRPr>
                    </a:p>
                  </a:txBody>
                  <a:tcPr marL="56412" marR="56412" marT="28206" marB="28206" anchor="ctr"/>
                </a:tc>
                <a:tc>
                  <a:txBody>
                    <a:bodyPr/>
                    <a:lstStyle/>
                    <a:p>
                      <a:pPr>
                        <a:buNone/>
                      </a:pPr>
                      <a:r>
                        <a:rPr lang="en-US" sz="2000" dirty="0"/>
                        <a:t>Gives students personalized reading practice and pronunciation feedback.</a:t>
                      </a:r>
                    </a:p>
                  </a:txBody>
                  <a:tcPr marL="56412" marR="56412" marT="28206" marB="28206" anchor="ctr"/>
                </a:tc>
                <a:extLst>
                  <a:ext uri="{0D108BD9-81ED-4DB2-BD59-A6C34878D82A}">
                    <a16:rowId xmlns:a16="http://schemas.microsoft.com/office/drawing/2014/main" val="4193029148"/>
                  </a:ext>
                </a:extLst>
              </a:tr>
            </a:tbl>
          </a:graphicData>
        </a:graphic>
      </p:graphicFrame>
    </p:spTree>
    <p:extLst>
      <p:ext uri="{BB962C8B-B14F-4D97-AF65-F5344CB8AC3E}">
        <p14:creationId xmlns:p14="http://schemas.microsoft.com/office/powerpoint/2010/main" val="32781619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F520FE9-31FA-27F2-AE35-968C70D3979C}"/>
              </a:ext>
            </a:extLst>
          </p:cNvPr>
          <p:cNvSpPr>
            <a:spLocks noGrp="1"/>
          </p:cNvSpPr>
          <p:nvPr>
            <p:ph type="ctrTitle"/>
          </p:nvPr>
        </p:nvSpPr>
        <p:spPr/>
        <p:txBody>
          <a:bodyPr/>
          <a:lstStyle/>
          <a:p>
            <a:r>
              <a:rPr lang="en-US" dirty="0"/>
              <a:t>Thank you! </a:t>
            </a:r>
            <a:r>
              <a:rPr lang="en-US">
                <a:sym typeface="Wingdings" panose="05000000000000000000" pitchFamily="2" charset="2"/>
              </a:rPr>
              <a:t></a:t>
            </a:r>
            <a:endParaRPr lang="en-US" dirty="0"/>
          </a:p>
        </p:txBody>
      </p:sp>
      <p:sp>
        <p:nvSpPr>
          <p:cNvPr id="3" name="Podnaslov 2">
            <a:extLst>
              <a:ext uri="{FF2B5EF4-FFF2-40B4-BE49-F238E27FC236}">
                <a16:creationId xmlns:a16="http://schemas.microsoft.com/office/drawing/2014/main" id="{E2F8A149-FC18-56BB-AB60-AA05773A7A9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95714351"/>
      </p:ext>
    </p:extLst>
  </p:cSld>
  <p:clrMapOvr>
    <a:masterClrMapping/>
  </p:clrMapOvr>
</p:sld>
</file>

<file path=ppt/theme/theme1.xml><?xml version="1.0" encoding="utf-8"?>
<a:theme xmlns:a="http://schemas.openxmlformats.org/drawingml/2006/main" name="Custom">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948363-B267-4BAC-8655-100FBEC28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719FA4-954C-4FA8-82CB-206659C3B8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6DBB56F-4362-4386-A1A1-3DF898896616}">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{145D9313-A0AC-4C56-AA46-5439DEC7AFB6}TF8a9b5915-b8c7-461e-8cdd-693d48b5e32371f7b7e2_win32-4bf0b9a2ea37</Template>
  <TotalTime>3456</TotalTime>
  <Words>2756</Words>
  <Application>Microsoft Office PowerPoint</Application>
  <PresentationFormat>Široki zaslon</PresentationFormat>
  <Paragraphs>341</Paragraphs>
  <Slides>43</Slides>
  <Notes>18</Notes>
  <HiddenSlides>0</HiddenSlides>
  <MMClips>0</MMClips>
  <ScaleCrop>false</ScaleCrop>
  <HeadingPairs>
    <vt:vector size="6" baseType="variant">
      <vt:variant>
        <vt:lpstr>Korišteni fontovi</vt:lpstr>
      </vt:variant>
      <vt:variant>
        <vt:i4>8</vt:i4>
      </vt:variant>
      <vt:variant>
        <vt:lpstr>Tema</vt:lpstr>
      </vt:variant>
      <vt:variant>
        <vt:i4>1</vt:i4>
      </vt:variant>
      <vt:variant>
        <vt:lpstr>Naslovi slajdova</vt:lpstr>
      </vt:variant>
      <vt:variant>
        <vt:i4>43</vt:i4>
      </vt:variant>
    </vt:vector>
  </HeadingPairs>
  <TitlesOfParts>
    <vt:vector size="52" baseType="lpstr">
      <vt:lpstr>Arial</vt:lpstr>
      <vt:lpstr>Arial Black</vt:lpstr>
      <vt:lpstr>Calibri</vt:lpstr>
      <vt:lpstr>Constantia</vt:lpstr>
      <vt:lpstr>Courier New</vt:lpstr>
      <vt:lpstr>Sabon Next LT</vt:lpstr>
      <vt:lpstr>Wingdings</vt:lpstr>
      <vt:lpstr>Wingdings 2</vt:lpstr>
      <vt:lpstr>Custom</vt:lpstr>
      <vt:lpstr>PowerPoint prezentacija</vt:lpstr>
      <vt:lpstr>The Inclusive Classroom – Methods, Diversity, and Anti-Discrimination Workshop</vt:lpstr>
      <vt:lpstr>Inclusive education </vt:lpstr>
      <vt:lpstr>Teaching</vt:lpstr>
      <vt:lpstr>PowerPoint prezentacija</vt:lpstr>
      <vt:lpstr>Special needs students</vt:lpstr>
      <vt:lpstr>Main categories of difficulties</vt:lpstr>
      <vt:lpstr>PowerPoint prezentacija</vt:lpstr>
      <vt:lpstr>PowerPoint prezentacija</vt:lpstr>
      <vt:lpstr>In practice</vt:lpstr>
      <vt:lpstr>How would you do it?</vt:lpstr>
      <vt:lpstr>Dyslexia &amp; Dysgraphia</vt:lpstr>
      <vt:lpstr>ADHD  (Attention Deficit Hyperactivity Disorder)</vt:lpstr>
      <vt:lpstr>Autism Spectrum Disorder</vt:lpstr>
      <vt:lpstr>Speech and Language Difficulties</vt:lpstr>
      <vt:lpstr>Intellectual Disabilities</vt:lpstr>
      <vt:lpstr>Emotional and Behavioral Difficulties</vt:lpstr>
      <vt:lpstr>Anxiety Disorders</vt:lpstr>
      <vt:lpstr>Hearing  &amp; visual  impairment</vt:lpstr>
      <vt:lpstr>Teaching Students from Different Cultural Backgrounds</vt:lpstr>
      <vt:lpstr>diversity in the classroom</vt:lpstr>
      <vt:lpstr>Include cultural differences in your teaching</vt:lpstr>
      <vt:lpstr>How do we teach students to evaluate information when their backgrounds offer completely different worldviews? – an example</vt:lpstr>
      <vt:lpstr>Teaching Students with Different Ways of Learning</vt:lpstr>
      <vt:lpstr>visual</vt:lpstr>
      <vt:lpstr>kinesthetic</vt:lpstr>
      <vt:lpstr>auditory</vt:lpstr>
      <vt:lpstr>bEyond the myth of learning styles</vt:lpstr>
      <vt:lpstr>Teaching strategies</vt:lpstr>
      <vt:lpstr>examples</vt:lpstr>
      <vt:lpstr>Group work! – consultancy files</vt:lpstr>
      <vt:lpstr>handout for teachers</vt:lpstr>
      <vt:lpstr>Beyond First Impressions:  Recognizing Bias  &amp;  building Inclusive Classrooms</vt:lpstr>
      <vt:lpstr>The Biology of Bias:  Why Our Brains Do This </vt:lpstr>
      <vt:lpstr>PowerPoint prezentacija</vt:lpstr>
      <vt:lpstr>Hidden bias traps in school </vt:lpstr>
      <vt:lpstr>PowerPoint prezentacija</vt:lpstr>
      <vt:lpstr>Group work: how to prevent bullying in schools?</vt:lpstr>
      <vt:lpstr>Let’s reflect…</vt:lpstr>
      <vt:lpstr>JIGSAW CLASSROOM (Aronson, 1971.)</vt:lpstr>
      <vt:lpstr>What have you learned today? - recap</vt:lpstr>
      <vt:lpstr>Some useful digital tools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Ivona</dc:creator>
  <cp:lastModifiedBy>Ivona</cp:lastModifiedBy>
  <cp:revision>35</cp:revision>
  <dcterms:created xsi:type="dcterms:W3CDTF">2026-07-01T15:10:11Z</dcterms:created>
  <dcterms:modified xsi:type="dcterms:W3CDTF">2026-08-08T10:01:19Z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