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46"/>
  </p:notesMasterIdLst>
  <p:handoutMasterIdLst>
    <p:handoutMasterId r:id="rId47"/>
  </p:handoutMasterIdLst>
  <p:sldIdLst>
    <p:sldId id="312" r:id="rId5"/>
    <p:sldId id="365" r:id="rId6"/>
    <p:sldId id="360" r:id="rId7"/>
    <p:sldId id="372" r:id="rId8"/>
    <p:sldId id="359" r:id="rId9"/>
    <p:sldId id="373" r:id="rId10"/>
    <p:sldId id="374" r:id="rId11"/>
    <p:sldId id="361" r:id="rId12"/>
    <p:sldId id="370" r:id="rId13"/>
    <p:sldId id="362" r:id="rId14"/>
    <p:sldId id="363" r:id="rId15"/>
    <p:sldId id="366" r:id="rId16"/>
    <p:sldId id="364" r:id="rId17"/>
    <p:sldId id="395" r:id="rId18"/>
    <p:sldId id="396" r:id="rId19"/>
    <p:sldId id="397" r:id="rId20"/>
    <p:sldId id="391" r:id="rId21"/>
    <p:sldId id="368" r:id="rId22"/>
    <p:sldId id="369" r:id="rId23"/>
    <p:sldId id="375" r:id="rId24"/>
    <p:sldId id="377" r:id="rId25"/>
    <p:sldId id="260" r:id="rId26"/>
    <p:sldId id="376" r:id="rId27"/>
    <p:sldId id="378" r:id="rId28"/>
    <p:sldId id="379" r:id="rId29"/>
    <p:sldId id="380" r:id="rId30"/>
    <p:sldId id="381" r:id="rId31"/>
    <p:sldId id="383" r:id="rId32"/>
    <p:sldId id="384" r:id="rId33"/>
    <p:sldId id="385" r:id="rId34"/>
    <p:sldId id="348" r:id="rId35"/>
    <p:sldId id="386" r:id="rId36"/>
    <p:sldId id="387" r:id="rId37"/>
    <p:sldId id="349" r:id="rId38"/>
    <p:sldId id="350" r:id="rId39"/>
    <p:sldId id="389" r:id="rId40"/>
    <p:sldId id="390" r:id="rId41"/>
    <p:sldId id="393" r:id="rId42"/>
    <p:sldId id="394" r:id="rId43"/>
    <p:sldId id="297" r:id="rId44"/>
    <p:sldId id="285" r:id="rId45"/>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616" userDrawn="1">
          <p15:clr>
            <a:srgbClr val="A4A3A4"/>
          </p15:clr>
        </p15:guide>
        <p15:guide id="4" orient="horz" pos="3264" userDrawn="1">
          <p15:clr>
            <a:srgbClr val="A4A3A4"/>
          </p15:clr>
        </p15:guide>
        <p15:guide id="5" pos="6912" userDrawn="1">
          <p15:clr>
            <a:srgbClr val="A4A3A4"/>
          </p15:clr>
        </p15:guide>
        <p15:guide id="6" orient="horz" userDrawn="1">
          <p15:clr>
            <a:srgbClr val="A4A3A4"/>
          </p15:clr>
        </p15:guide>
        <p15:guide id="7" orient="horz" pos="4008" userDrawn="1">
          <p15:clr>
            <a:srgbClr val="A4A3A4"/>
          </p15:clr>
        </p15:guide>
        <p15:guide id="9" orient="horz" pos="2352" userDrawn="1">
          <p15:clr>
            <a:srgbClr val="A4A3A4"/>
          </p15:clr>
        </p15:guide>
        <p15:guide id="12" pos="6696"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5" pos="5256" userDrawn="1">
          <p15:clr>
            <a:srgbClr val="A4A3A4"/>
          </p15:clr>
        </p15:guide>
        <p15:guide id="26" pos="726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FEFEF"/>
    <a:srgbClr val="E6F0FE"/>
    <a:srgbClr val="F5CDCE"/>
    <a:srgbClr val="FDFBF6"/>
    <a:srgbClr val="AAC4E9"/>
    <a:srgbClr val="DF8C8C"/>
    <a:srgbClr val="D4D593"/>
    <a:srgbClr val="CDBE8A"/>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2222" autoAdjust="0"/>
  </p:normalViewPr>
  <p:slideViewPr>
    <p:cSldViewPr snapToGrid="0" snapToObjects="1">
      <p:cViewPr varScale="1">
        <p:scale>
          <a:sx n="68" d="100"/>
          <a:sy n="68" d="100"/>
        </p:scale>
        <p:origin x="1262" y="53"/>
      </p:cViewPr>
      <p:guideLst>
        <p:guide orient="horz" pos="2616"/>
        <p:guide orient="horz" pos="3264"/>
        <p:guide pos="6912"/>
        <p:guide orient="horz"/>
        <p:guide orient="horz" pos="4008"/>
        <p:guide orient="horz" pos="2352"/>
        <p:guide pos="6696"/>
        <p:guide pos="2136"/>
        <p:guide pos="2760"/>
        <p:guide pos="3288"/>
        <p:guide pos="4032"/>
        <p:guide pos="4392"/>
        <p:guide pos="4944"/>
        <p:guide pos="5544"/>
        <p:guide pos="6072"/>
        <p:guide orient="horz" pos="2448"/>
        <p:guide pos="5256"/>
        <p:guide pos="72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25" d="100"/>
          <a:sy n="25" d="100"/>
        </p:scale>
        <p:origin x="348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426ABF-A8C0-D94B-8DA4-89B3D95177FD}"/>
              </a:ext>
            </a:extLst>
          </p:cNvPr>
          <p:cNvSpPr>
            <a:spLocks noGrp="1"/>
          </p:cNvSpPr>
          <p:nvPr>
            <p:ph type="hdr" sz="quarter"/>
          </p:nvPr>
        </p:nvSpPr>
        <p:spPr>
          <a:xfrm>
            <a:off x="0" y="0"/>
            <a:ext cx="5943600" cy="122237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73E1C36-C21F-0B70-27E7-5B59DAE27561}"/>
              </a:ext>
            </a:extLst>
          </p:cNvPr>
          <p:cNvSpPr>
            <a:spLocks noGrp="1"/>
          </p:cNvSpPr>
          <p:nvPr>
            <p:ph type="dt" sz="quarter" idx="1"/>
          </p:nvPr>
        </p:nvSpPr>
        <p:spPr>
          <a:xfrm>
            <a:off x="7769225" y="0"/>
            <a:ext cx="5943600" cy="1222375"/>
          </a:xfrm>
          <a:prstGeom prst="rect">
            <a:avLst/>
          </a:prstGeom>
        </p:spPr>
        <p:txBody>
          <a:bodyPr vert="horz" lIns="91440" tIns="45720" rIns="91440" bIns="45720" rtlCol="0"/>
          <a:lstStyle>
            <a:lvl1pPr algn="r">
              <a:defRPr sz="1200"/>
            </a:lvl1pPr>
          </a:lstStyle>
          <a:p>
            <a:fld id="{AA970FB6-164E-0840-A35B-09E9F3D45F76}" type="datetimeyyyy">
              <a:rPr lang="en-US" smtClean="0"/>
              <a:t>2026</a:t>
            </a:fld>
            <a:endParaRPr lang="en-US" dirty="0"/>
          </a:p>
        </p:txBody>
      </p:sp>
      <p:sp>
        <p:nvSpPr>
          <p:cNvPr id="4" name="Footer Placeholder 3">
            <a:extLst>
              <a:ext uri="{FF2B5EF4-FFF2-40B4-BE49-F238E27FC236}">
                <a16:creationId xmlns:a16="http://schemas.microsoft.com/office/drawing/2014/main" id="{E5942066-244B-8673-5E9A-26E4265AD0B2}"/>
              </a:ext>
            </a:extLst>
          </p:cNvPr>
          <p:cNvSpPr>
            <a:spLocks noGrp="1"/>
          </p:cNvSpPr>
          <p:nvPr>
            <p:ph type="ftr" sz="quarter" idx="2"/>
          </p:nvPr>
        </p:nvSpPr>
        <p:spPr>
          <a:xfrm>
            <a:off x="0" y="23161625"/>
            <a:ext cx="5943600" cy="122237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530EE97-1F54-6631-A4BB-FD938296488E}"/>
              </a:ext>
            </a:extLst>
          </p:cNvPr>
          <p:cNvSpPr>
            <a:spLocks noGrp="1"/>
          </p:cNvSpPr>
          <p:nvPr>
            <p:ph type="sldNum" sz="quarter" idx="3"/>
          </p:nvPr>
        </p:nvSpPr>
        <p:spPr>
          <a:xfrm>
            <a:off x="7769225" y="23161625"/>
            <a:ext cx="5943600" cy="1222375"/>
          </a:xfrm>
          <a:prstGeom prst="rect">
            <a:avLst/>
          </a:prstGeom>
        </p:spPr>
        <p:txBody>
          <a:bodyPr vert="horz" lIns="91440" tIns="45720" rIns="91440" bIns="45720" rtlCol="0" anchor="b"/>
          <a:lstStyle>
            <a:lvl1pPr algn="r">
              <a:defRPr sz="1200"/>
            </a:lvl1pPr>
          </a:lstStyle>
          <a:p>
            <a:fld id="{420BD0AB-C59E-4A46-83D3-F07787446BA0}" type="slidenum">
              <a:rPr lang="en-US" smtClean="0"/>
              <a:t>‹#›</a:t>
            </a:fld>
            <a:endParaRPr lang="en-US" dirty="0"/>
          </a:p>
        </p:txBody>
      </p:sp>
    </p:spTree>
    <p:extLst>
      <p:ext uri="{BB962C8B-B14F-4D97-AF65-F5344CB8AC3E}">
        <p14:creationId xmlns:p14="http://schemas.microsoft.com/office/powerpoint/2010/main" val="413378359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997654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17131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a:p>
            <a:endParaRPr lang="en-US" dirty="0"/>
          </a:p>
        </p:txBody>
      </p:sp>
    </p:spTree>
    <p:extLst>
      <p:ext uri="{BB962C8B-B14F-4D97-AF65-F5344CB8AC3E}">
        <p14:creationId xmlns:p14="http://schemas.microsoft.com/office/powerpoint/2010/main" val="1834963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162421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431731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094435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358912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272146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729031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222597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69149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995924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163413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357059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499659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678328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662784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193881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931307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aslovni slajd">
    <p:bg>
      <p:bgPr>
        <a:solidFill>
          <a:schemeClr val="accent1"/>
        </a:solidFill>
        <a:effectLst/>
      </p:bgPr>
    </p:bg>
    <p:spTree>
      <p:nvGrpSpPr>
        <p:cNvPr id="1" name=""/>
        <p:cNvGrpSpPr/>
        <p:nvPr/>
      </p:nvGrpSpPr>
      <p:grpSpPr>
        <a:xfrm>
          <a:off x="0" y="0"/>
          <a:ext cx="0" cy="0"/>
          <a:chOff x="0" y="0"/>
          <a:chExt cx="0" cy="0"/>
        </a:xfrm>
      </p:grpSpPr>
      <p:sp>
        <p:nvSpPr>
          <p:cNvPr id="15" name="Image 0">
            <a:extLst>
              <a:ext uri="{FF2B5EF4-FFF2-40B4-BE49-F238E27FC236}">
                <a16:creationId xmlns:a16="http://schemas.microsoft.com/office/drawing/2014/main" id="{BA5D5A72-CB6F-F8DE-E2C9-90459C8C3DC1}"/>
              </a:ext>
              <a:ext uri="{C183D7F6-B498-43B3-948B-1728B52AA6E4}">
                <adec:decorative xmlns:adec="http://schemas.microsoft.com/office/drawing/2017/decorative" val="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 uri="{C183D7F6-B498-43B3-948B-1728B52AA6E4}">
                <adec:decorative xmlns:adec="http://schemas.microsoft.com/office/drawing/2017/decorative" val="1"/>
              </a:ext>
            </a:extLst>
          </p:cNvPr>
          <p:cNvSpPr/>
          <p:nvPr userDrawn="1"/>
        </p:nvSpPr>
        <p:spPr>
          <a:xfrm>
            <a:off x="1500188" y="1173106"/>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 uri="{C183D7F6-B498-43B3-948B-1728B52AA6E4}">
                <adec:decorative xmlns:adec="http://schemas.microsoft.com/office/drawing/2017/decorative" val="1"/>
              </a:ext>
            </a:extLst>
          </p:cNvPr>
          <p:cNvSpPr/>
          <p:nvPr userDrawn="1"/>
        </p:nvSpPr>
        <p:spPr>
          <a:xfrm>
            <a:off x="2694429"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hasCustomPrompt="1"/>
          </p:nvPr>
        </p:nvSpPr>
        <p:spPr>
          <a:xfrm>
            <a:off x="2899790" y="810227"/>
            <a:ext cx="6392421" cy="3831221"/>
          </a:xfrm>
        </p:spPr>
        <p:txBody>
          <a:bodyPr tIns="0" bIns="0" anchor="ctr" anchorCtr="0">
            <a:noAutofit/>
          </a:bodyPr>
          <a:lstStyle>
            <a:lvl1pPr algn="ctr">
              <a:lnSpc>
                <a:spcPct val="100000"/>
              </a:lnSpc>
              <a:defRPr sz="3600"/>
            </a:lvl1pPr>
          </a:lstStyle>
          <a:p>
            <a:r>
              <a:rPr lang="en-US" dirty="0"/>
              <a:t>Click to add title</a:t>
            </a:r>
          </a:p>
        </p:txBody>
      </p:sp>
    </p:spTree>
    <p:extLst>
      <p:ext uri="{BB962C8B-B14F-4D97-AF65-F5344CB8AC3E}">
        <p14:creationId xmlns:p14="http://schemas.microsoft.com/office/powerpoint/2010/main" val="26317998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 uri="{C183D7F6-B498-43B3-948B-1728B52AA6E4}">
                <adec:decorative xmlns:adec="http://schemas.microsoft.com/office/drawing/2017/decorative" val="1"/>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 uri="{C183D7F6-B498-43B3-948B-1728B52AA6E4}">
                <adec:decorative xmlns:adec="http://schemas.microsoft.com/office/drawing/2017/decorative" val="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a:extLst>
              <a:ext uri="{FF2B5EF4-FFF2-40B4-BE49-F238E27FC236}">
                <a16:creationId xmlns:a16="http://schemas.microsoft.com/office/drawing/2014/main" id="{EFFAEAD9-58A9-096B-C6D0-58F7AD08EB20}"/>
              </a:ext>
              <a:ext uri="{C183D7F6-B498-43B3-948B-1728B52AA6E4}">
                <adec:decorative xmlns:adec="http://schemas.microsoft.com/office/drawing/2017/decorative" val="1"/>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hasCustomPrompt="1"/>
          </p:nvPr>
        </p:nvSpPr>
        <p:spPr>
          <a:xfrm>
            <a:off x="914400" y="1057274"/>
            <a:ext cx="6583680" cy="1531357"/>
          </a:xfrm>
        </p:spPr>
        <p:txBody>
          <a:bodyPr tIns="0" bIns="0">
            <a:noAutofit/>
          </a:bodyPr>
          <a:lstStyle>
            <a:lvl1pPr algn="l">
              <a:lnSpc>
                <a:spcPct val="100000"/>
              </a:lnSpc>
              <a:defRPr sz="3600"/>
            </a:lvl1pPr>
          </a:lstStyle>
          <a:p>
            <a:r>
              <a:rPr lang="en-US" dirty="0"/>
              <a:t>Click to add title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hasCustomPrompt="1"/>
          </p:nvPr>
        </p:nvSpPr>
        <p:spPr>
          <a:xfrm>
            <a:off x="914400" y="2834640"/>
            <a:ext cx="6583680" cy="3207344"/>
          </a:xfrm>
        </p:spPr>
        <p:txBody>
          <a:bodyPr lIns="91440" tIns="0" rIns="91440" bIns="0">
            <a:norm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dirty="0"/>
              <a:t>Click to add text</a:t>
            </a:r>
          </a:p>
          <a:p>
            <a:pPr lvl="1"/>
            <a:r>
              <a:rPr lang="en-US" dirty="0"/>
              <a:t>Second level</a:t>
            </a:r>
          </a:p>
          <a:p>
            <a:pPr lvl="2"/>
            <a:r>
              <a:rPr lang="en-US" dirty="0"/>
              <a:t>Third level</a:t>
            </a:r>
          </a:p>
        </p:txBody>
      </p:sp>
      <p:sp>
        <p:nvSpPr>
          <p:cNvPr id="3" name="Slide Number Placeholder 2">
            <a:extLst>
              <a:ext uri="{FF2B5EF4-FFF2-40B4-BE49-F238E27FC236}">
                <a16:creationId xmlns:a16="http://schemas.microsoft.com/office/drawing/2014/main" id="{71114D1E-7749-DD58-8782-318E4F679DE0}"/>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37D12D-0FCA-3396-988D-452D3D526E3D}"/>
              </a:ext>
              <a:ext uri="{C183D7F6-B498-43B3-948B-1728B52AA6E4}">
                <adec:decorative xmlns:adec="http://schemas.microsoft.com/office/drawing/2017/decorative" val="1"/>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6" name="Rectangle 5">
            <a:extLst>
              <a:ext uri="{FF2B5EF4-FFF2-40B4-BE49-F238E27FC236}">
                <a16:creationId xmlns:a16="http://schemas.microsoft.com/office/drawing/2014/main" id="{11710CE8-8A83-C0D3-623E-AFCC6C6A2930}"/>
              </a:ext>
              <a:ext uri="{C183D7F6-B498-43B3-948B-1728B52AA6E4}">
                <adec:decorative xmlns:adec="http://schemas.microsoft.com/office/drawing/2017/decorative" val="1"/>
              </a:ext>
            </a:extLst>
          </p:cNvPr>
          <p:cNvSpPr/>
          <p:nvPr userDrawn="1"/>
        </p:nvSpPr>
        <p:spPr>
          <a:xfrm>
            <a:off x="443346" y="332509"/>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18" name="Group 17">
            <a:extLst>
              <a:ext uri="{FF2B5EF4-FFF2-40B4-BE49-F238E27FC236}">
                <a16:creationId xmlns:a16="http://schemas.microsoft.com/office/drawing/2014/main" id="{7AA66C80-37C3-6D28-7564-733A30B2CD8D}"/>
              </a:ext>
              <a:ext uri="{C183D7F6-B498-43B3-948B-1728B52AA6E4}">
                <adec:decorative xmlns:adec="http://schemas.microsoft.com/office/drawing/2017/decorative" val="1"/>
              </a:ext>
            </a:extLst>
          </p:cNvPr>
          <p:cNvGrpSpPr/>
          <p:nvPr userDrawn="1"/>
        </p:nvGrpSpPr>
        <p:grpSpPr>
          <a:xfrm flipH="1">
            <a:off x="9353550" y="0"/>
            <a:ext cx="2838450" cy="2857958"/>
            <a:chOff x="0" y="0"/>
            <a:chExt cx="2838450" cy="2857958"/>
          </a:xfrm>
        </p:grpSpPr>
        <p:sp>
          <p:nvSpPr>
            <p:cNvPr id="12" name="Freeform: Shape 28">
              <a:extLst>
                <a:ext uri="{FF2B5EF4-FFF2-40B4-BE49-F238E27FC236}">
                  <a16:creationId xmlns:a16="http://schemas.microsoft.com/office/drawing/2014/main" id="{D9DB7C23-E0CF-A75F-BFFD-4E7679AF4AD5}"/>
                </a:ext>
                <a:ext uri="{C183D7F6-B498-43B3-948B-1728B52AA6E4}">
                  <adec:decorative xmlns:adec="http://schemas.microsoft.com/office/drawing/2017/decorative" val="1"/>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15" name="Freeform: Shape 15">
              <a:extLst>
                <a:ext uri="{FF2B5EF4-FFF2-40B4-BE49-F238E27FC236}">
                  <a16:creationId xmlns:a16="http://schemas.microsoft.com/office/drawing/2014/main" id="{4D62A0CC-A0CE-403A-A167-27225B2C6083}"/>
                </a:ext>
                <a:ext uri="{C183D7F6-B498-43B3-948B-1728B52AA6E4}">
                  <adec:decorative xmlns:adec="http://schemas.microsoft.com/office/drawing/2017/decorative" val="1"/>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Image 2">
              <a:extLst>
                <a:ext uri="{FF2B5EF4-FFF2-40B4-BE49-F238E27FC236}">
                  <a16:creationId xmlns:a16="http://schemas.microsoft.com/office/drawing/2014/main" id="{F8AD83DA-A293-6D56-F606-7C98C403A3F7}"/>
                </a:ext>
                <a:ext uri="{C183D7F6-B498-43B3-948B-1728B52AA6E4}">
                  <adec:decorative xmlns:adec="http://schemas.microsoft.com/office/drawing/2017/decorative" val="1"/>
                </a:ext>
              </a:extLst>
            </p:cNvPr>
            <p:cNvSpPr/>
            <p:nvPr userDrawn="1"/>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2" name="Title 1"/>
          <p:cNvSpPr>
            <a:spLocks noGrp="1"/>
          </p:cNvSpPr>
          <p:nvPr userDrawn="1">
            <p:ph type="title" hasCustomPrompt="1"/>
          </p:nvPr>
        </p:nvSpPr>
        <p:spPr>
          <a:xfrm>
            <a:off x="5702441" y="1061623"/>
            <a:ext cx="5723586" cy="4739104"/>
          </a:xfrm>
        </p:spPr>
        <p:txBody>
          <a:bodyPr tIns="0" bIns="0" anchor="ctr">
            <a:noAutofit/>
          </a:bodyPr>
          <a:lstStyle>
            <a:lvl1pPr algn="l">
              <a:lnSpc>
                <a:spcPct val="100000"/>
              </a:lnSpc>
              <a:defRPr sz="3600" b="1"/>
            </a:lvl1pPr>
          </a:lstStyle>
          <a:p>
            <a:r>
              <a:rPr lang="en-US" dirty="0"/>
              <a:t>Click to add title</a:t>
            </a:r>
          </a:p>
        </p:txBody>
      </p:sp>
      <p:sp>
        <p:nvSpPr>
          <p:cNvPr id="8" name="Picture Placeholder 7">
            <a:extLst>
              <a:ext uri="{FF2B5EF4-FFF2-40B4-BE49-F238E27FC236}">
                <a16:creationId xmlns:a16="http://schemas.microsoft.com/office/drawing/2014/main" id="{E979AC40-7C15-9431-5B1A-415655A7FC05}"/>
              </a:ext>
            </a:extLst>
          </p:cNvPr>
          <p:cNvSpPr>
            <a:spLocks noGrp="1"/>
          </p:cNvSpPr>
          <p:nvPr>
            <p:ph type="pic" sz="quarter" idx="11" hasCustomPrompt="1"/>
          </p:nvPr>
        </p:nvSpPr>
        <p:spPr>
          <a:xfrm>
            <a:off x="443345" y="0"/>
            <a:ext cx="4344695" cy="6359525"/>
          </a:xfrm>
        </p:spPr>
        <p:txBody>
          <a:bodyPr>
            <a:normAutofit/>
          </a:bodyPr>
          <a:lstStyle>
            <a:lvl1pPr marL="0" indent="0">
              <a:buNone/>
              <a:defRPr sz="1800"/>
            </a:lvl1pPr>
          </a:lstStyle>
          <a:p>
            <a:pPr lvl="0"/>
            <a:r>
              <a:rPr lang="en-US" dirty="0"/>
              <a:t>Click to add picture</a:t>
            </a:r>
          </a:p>
        </p:txBody>
      </p:sp>
    </p:spTree>
    <p:extLst>
      <p:ext uri="{BB962C8B-B14F-4D97-AF65-F5344CB8AC3E}">
        <p14:creationId xmlns:p14="http://schemas.microsoft.com/office/powerpoint/2010/main" val="433189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aglavlje sekcij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6F8B46B-EF6E-BC12-09E2-0F3B779197B4}"/>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2" name="Rectangle 21">
            <a:extLst>
              <a:ext uri="{FF2B5EF4-FFF2-40B4-BE49-F238E27FC236}">
                <a16:creationId xmlns:a16="http://schemas.microsoft.com/office/drawing/2014/main" id="{5D7B4F11-E150-473B-98F5-6E6AC9646863}"/>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Freeform 35">
            <a:extLst>
              <a:ext uri="{FF2B5EF4-FFF2-40B4-BE49-F238E27FC236}">
                <a16:creationId xmlns:a16="http://schemas.microsoft.com/office/drawing/2014/main" id="{A8E2FA61-C047-21BB-AA50-F84AD7685498}"/>
              </a:ext>
              <a:ext uri="{C183D7F6-B498-43B3-948B-1728B52AA6E4}">
                <adec:decorative xmlns:adec="http://schemas.microsoft.com/office/drawing/2017/decorative" val="1"/>
              </a:ext>
            </a:extLst>
          </p:cNvPr>
          <p:cNvSpPr/>
          <p:nvPr userDrawn="1"/>
        </p:nvSpPr>
        <p:spPr>
          <a:xfrm rot="16200000">
            <a:off x="5760023" y="3764463"/>
            <a:ext cx="2812357" cy="3394143"/>
          </a:xfrm>
          <a:custGeom>
            <a:avLst/>
            <a:gdLst>
              <a:gd name="connsiteX0" fmla="*/ 0 w 2812357"/>
              <a:gd name="connsiteY0" fmla="*/ 0 h 3394143"/>
              <a:gd name="connsiteX1" fmla="*/ 2812357 w 2812357"/>
              <a:gd name="connsiteY1" fmla="*/ 3394143 h 3394143"/>
              <a:gd name="connsiteX2" fmla="*/ 0 w 2812357"/>
              <a:gd name="connsiteY2" fmla="*/ 3394143 h 3394143"/>
            </a:gdLst>
            <a:ahLst/>
            <a:cxnLst>
              <a:cxn ang="0">
                <a:pos x="connsiteX0" y="connsiteY0"/>
              </a:cxn>
              <a:cxn ang="0">
                <a:pos x="connsiteX1" y="connsiteY1"/>
              </a:cxn>
              <a:cxn ang="0">
                <a:pos x="connsiteX2" y="connsiteY2"/>
              </a:cxn>
            </a:cxnLst>
            <a:rect l="l" t="t" r="r" b="b"/>
            <a:pathLst>
              <a:path w="2812357" h="3394143">
                <a:moveTo>
                  <a:pt x="0" y="0"/>
                </a:moveTo>
                <a:lnTo>
                  <a:pt x="2812357" y="3394143"/>
                </a:lnTo>
                <a:lnTo>
                  <a:pt x="0" y="3394143"/>
                </a:lnTo>
                <a:close/>
              </a:path>
            </a:pathLst>
          </a:custGeom>
          <a:solidFill>
            <a:schemeClr val="accent4">
              <a:lumMod val="40000"/>
              <a:lumOff val="60000"/>
              <a:alpha val="50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3" name="Freeform 32">
            <a:extLst>
              <a:ext uri="{FF2B5EF4-FFF2-40B4-BE49-F238E27FC236}">
                <a16:creationId xmlns:a16="http://schemas.microsoft.com/office/drawing/2014/main" id="{1A2791BA-760E-9FA5-8743-D0B699FC9835}"/>
              </a:ext>
              <a:ext uri="{C183D7F6-B498-43B3-948B-1728B52AA6E4}">
                <adec:decorative xmlns:adec="http://schemas.microsoft.com/office/drawing/2017/decorative" val="1"/>
              </a:ext>
            </a:extLst>
          </p:cNvPr>
          <p:cNvSpPr/>
          <p:nvPr userDrawn="1"/>
        </p:nvSpPr>
        <p:spPr>
          <a:xfrm>
            <a:off x="0" y="3463854"/>
            <a:ext cx="435241" cy="3394146"/>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 name="Title 1">
            <a:extLst>
              <a:ext uri="{FF2B5EF4-FFF2-40B4-BE49-F238E27FC236}">
                <a16:creationId xmlns:a16="http://schemas.microsoft.com/office/drawing/2014/main" id="{8D6A03F2-8C7B-D33B-0E8F-24D4800D5C01}"/>
              </a:ext>
            </a:extLst>
          </p:cNvPr>
          <p:cNvSpPr>
            <a:spLocks noGrp="1"/>
          </p:cNvSpPr>
          <p:nvPr userDrawn="1">
            <p:ph type="title" hasCustomPrompt="1"/>
          </p:nvPr>
        </p:nvSpPr>
        <p:spPr>
          <a:xfrm>
            <a:off x="914400" y="1057275"/>
            <a:ext cx="5259554" cy="2495028"/>
          </a:xfrm>
        </p:spPr>
        <p:txBody>
          <a:bodyPr tIns="0" bIns="0">
            <a:noAutofit/>
          </a:bodyPr>
          <a:lstStyle>
            <a:lvl1pPr algn="l">
              <a:lnSpc>
                <a:spcPct val="100000"/>
              </a:lnSpc>
              <a:defRPr sz="3600"/>
            </a:lvl1pPr>
          </a:lstStyle>
          <a:p>
            <a:r>
              <a:rPr lang="en-US" dirty="0"/>
              <a:t>Click to add text</a:t>
            </a:r>
          </a:p>
        </p:txBody>
      </p:sp>
      <p:sp>
        <p:nvSpPr>
          <p:cNvPr id="5" name="Content Placeholder 2">
            <a:extLst>
              <a:ext uri="{FF2B5EF4-FFF2-40B4-BE49-F238E27FC236}">
                <a16:creationId xmlns:a16="http://schemas.microsoft.com/office/drawing/2014/main" id="{C51465C6-2CDE-B5BF-F22E-CBDD44E86CFC}"/>
              </a:ext>
            </a:extLst>
          </p:cNvPr>
          <p:cNvSpPr>
            <a:spLocks noGrp="1"/>
          </p:cNvSpPr>
          <p:nvPr userDrawn="1">
            <p:ph idx="1" hasCustomPrompt="1"/>
          </p:nvPr>
        </p:nvSpPr>
        <p:spPr>
          <a:xfrm>
            <a:off x="914400" y="3808750"/>
            <a:ext cx="5259554"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
        <p:nvSpPr>
          <p:cNvPr id="52" name="Picture Placeholder 7">
            <a:extLst>
              <a:ext uri="{FF2B5EF4-FFF2-40B4-BE49-F238E27FC236}">
                <a16:creationId xmlns:a16="http://schemas.microsoft.com/office/drawing/2014/main" id="{55126063-BDEE-A1AB-FDAE-DD9B98CACDA8}"/>
              </a:ext>
            </a:extLst>
          </p:cNvPr>
          <p:cNvSpPr>
            <a:spLocks noGrp="1"/>
          </p:cNvSpPr>
          <p:nvPr>
            <p:ph type="pic" sz="quarter" idx="11" hasCustomPrompt="1"/>
          </p:nvPr>
        </p:nvSpPr>
        <p:spPr>
          <a:xfrm>
            <a:off x="7414194" y="410780"/>
            <a:ext cx="4344695" cy="6447220"/>
          </a:xfrm>
          <a:solidFill>
            <a:schemeClr val="accent3"/>
          </a:solidFill>
        </p:spPr>
        <p:txBody>
          <a:bodyPr>
            <a:normAutofit/>
          </a:bodyPr>
          <a:lstStyle>
            <a:lvl1pPr marL="0" indent="0">
              <a:buNone/>
              <a:defRPr sz="1800"/>
            </a:lvl1pPr>
          </a:lstStyle>
          <a:p>
            <a:pPr lvl="0"/>
            <a:r>
              <a:rPr lang="en-US" dirty="0"/>
              <a:t>Click to add picture</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2" name="Image 1">
            <a:extLst>
              <a:ext uri="{FF2B5EF4-FFF2-40B4-BE49-F238E27FC236}">
                <a16:creationId xmlns:a16="http://schemas.microsoft.com/office/drawing/2014/main" id="{2A3EC91E-4089-D366-06D3-3E66F93DFAF3}"/>
              </a:ext>
              <a:ext uri="{C183D7F6-B498-43B3-948B-1728B52AA6E4}">
                <adec:decorative xmlns:adec="http://schemas.microsoft.com/office/drawing/2017/decorative" val="1"/>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 uri="{C183D7F6-B498-43B3-948B-1728B52AA6E4}">
                <adec:decorative xmlns:adec="http://schemas.microsoft.com/office/drawing/2017/decorative" val="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 uri="{C183D7F6-B498-43B3-948B-1728B52AA6E4}">
                <adec:decorative xmlns:adec="http://schemas.microsoft.com/office/drawing/2017/decorative" val="1"/>
              </a:ext>
            </a:extLst>
          </p:cNvPr>
          <p:cNvSpPr>
            <a:spLocks/>
          </p:cNvSpPr>
          <p:nvPr userDrawn="1"/>
        </p:nvSpPr>
        <p:spPr bwMode="auto">
          <a:xfrm rot="16200000" flipH="1">
            <a:off x="-9389"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 uri="{C183D7F6-B498-43B3-948B-1728B52AA6E4}">
                <adec:decorative xmlns:adec="http://schemas.microsoft.com/office/drawing/2017/decorative" val="1"/>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3" name="Image 4">
            <a:extLst>
              <a:ext uri="{FF2B5EF4-FFF2-40B4-BE49-F238E27FC236}">
                <a16:creationId xmlns:a16="http://schemas.microsoft.com/office/drawing/2014/main" id="{EC46DC71-C12A-96C8-3FE2-AA95AB58B349}"/>
              </a:ext>
              <a:ext uri="{C183D7F6-B498-43B3-948B-1728B52AA6E4}">
                <adec:decorative xmlns:adec="http://schemas.microsoft.com/office/drawing/2017/decorative" val="1"/>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lumMod val="40000"/>
              <a:lumOff val="60000"/>
              <a:alpha val="50000"/>
            </a:schemeClr>
          </a:solidFill>
          <a:ln w="7052" cap="flat">
            <a:noFill/>
            <a:prstDash val="solid"/>
            <a:miter/>
          </a:ln>
        </p:spPr>
        <p:txBody>
          <a:bodyPr rtlCol="0" anchor="ctr">
            <a:noAutofit/>
          </a:bodyPr>
          <a:lstStyle/>
          <a:p>
            <a:endParaRPr lang="en-US" dirty="0"/>
          </a:p>
        </p:txBody>
      </p:sp>
      <p:sp>
        <p:nvSpPr>
          <p:cNvPr id="2" name="Title 1"/>
          <p:cNvSpPr>
            <a:spLocks noGrp="1"/>
          </p:cNvSpPr>
          <p:nvPr>
            <p:ph type="title" hasCustomPrompt="1"/>
          </p:nvPr>
        </p:nvSpPr>
        <p:spPr>
          <a:xfrm>
            <a:off x="3460565" y="1057274"/>
            <a:ext cx="7965461" cy="994164"/>
          </a:xfrm>
        </p:spPr>
        <p:txBody>
          <a:bodyPr lIns="91440" tIns="0" rIns="91440" bIns="0" anchor="b" anchorCtr="0">
            <a:noAutofit/>
          </a:bodyPr>
          <a:lstStyle>
            <a:lvl1pPr algn="l">
              <a:lnSpc>
                <a:spcPct val="100000"/>
              </a:lnSpc>
              <a:defRPr sz="3600" b="1">
                <a:latin typeface="+mj-lt"/>
                <a:cs typeface="Arial" panose="020B0604020202020204" pitchFamily="34" charset="0"/>
              </a:defRPr>
            </a:lvl1pPr>
          </a:lstStyle>
          <a:p>
            <a:r>
              <a:rPr lang="en-US" dirty="0"/>
              <a:t>Click to add title</a:t>
            </a:r>
          </a:p>
        </p:txBody>
      </p:sp>
      <p:sp>
        <p:nvSpPr>
          <p:cNvPr id="13" name="Content Placeholder 3">
            <a:extLst>
              <a:ext uri="{FF2B5EF4-FFF2-40B4-BE49-F238E27FC236}">
                <a16:creationId xmlns:a16="http://schemas.microsoft.com/office/drawing/2014/main" id="{B20F5EA7-881C-8FB7-EAC9-89C8F2E5865C}"/>
              </a:ext>
            </a:extLst>
          </p:cNvPr>
          <p:cNvSpPr>
            <a:spLocks noGrp="1"/>
          </p:cNvSpPr>
          <p:nvPr>
            <p:ph sz="half" idx="2" hasCustomPrompt="1"/>
          </p:nvPr>
        </p:nvSpPr>
        <p:spPr>
          <a:xfrm>
            <a:off x="3460565" y="2303029"/>
            <a:ext cx="7965460" cy="3497698"/>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laceholder 2">
            <a:extLst>
              <a:ext uri="{FF2B5EF4-FFF2-40B4-BE49-F238E27FC236}">
                <a16:creationId xmlns:a16="http://schemas.microsoft.com/office/drawing/2014/main" id="{ED7A50D8-0839-EC58-FFBE-315A20995799}"/>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1">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hasCustomPrompt="1"/>
          </p:nvPr>
        </p:nvSpPr>
        <p:spPr>
          <a:xfrm>
            <a:off x="4364809" y="1057274"/>
            <a:ext cx="7043617" cy="2520217"/>
          </a:xfrm>
        </p:spPr>
        <p:txBody>
          <a:bodyPr tIns="0" bIns="0">
            <a:noAutofit/>
          </a:bodyPr>
          <a:lstStyle>
            <a:lvl1pPr algn="l">
              <a:lnSpc>
                <a:spcPct val="100000"/>
              </a:lnSpc>
              <a:defRPr sz="3600"/>
            </a:lvl1pPr>
          </a:lstStyle>
          <a:p>
            <a:r>
              <a:rPr lang="en-US" dirty="0"/>
              <a:t>Click to add title</a:t>
            </a:r>
          </a:p>
        </p:txBody>
      </p:sp>
      <p:sp>
        <p:nvSpPr>
          <p:cNvPr id="11" name="Image 0">
            <a:extLst>
              <a:ext uri="{FF2B5EF4-FFF2-40B4-BE49-F238E27FC236}">
                <a16:creationId xmlns:a16="http://schemas.microsoft.com/office/drawing/2014/main" id="{CD2D664E-6702-6607-A37E-2E996144917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a:extLst>
              <a:ext uri="{FF2B5EF4-FFF2-40B4-BE49-F238E27FC236}">
                <a16:creationId xmlns:a16="http://schemas.microsoft.com/office/drawing/2014/main" id="{951C5737-DF7E-D671-AC74-9E488335BCA2}"/>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 uri="{C183D7F6-B498-43B3-948B-1728B52AA6E4}">
                <adec:decorative xmlns:adec="http://schemas.microsoft.com/office/drawing/2017/decorative" val="1"/>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a:extLst>
              <a:ext uri="{FF2B5EF4-FFF2-40B4-BE49-F238E27FC236}">
                <a16:creationId xmlns:a16="http://schemas.microsoft.com/office/drawing/2014/main" id="{B9036D42-A06F-E6EE-BB91-8BAF045198BE}"/>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a:extLst>
              <a:ext uri="{FF2B5EF4-FFF2-40B4-BE49-F238E27FC236}">
                <a16:creationId xmlns:a16="http://schemas.microsoft.com/office/drawing/2014/main" id="{86E0540C-3355-A50D-AC61-047B54B70C64}"/>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18457" y="3440504"/>
            <a:ext cx="1719263" cy="1724025"/>
          </a:xfrm>
          <a:prstGeom prst="rect">
            <a:avLst/>
          </a:prstGeom>
        </p:spPr>
      </p:pic>
      <p:sp>
        <p:nvSpPr>
          <p:cNvPr id="16" name="Slide Number Placeholder 2">
            <a:extLst>
              <a:ext uri="{FF2B5EF4-FFF2-40B4-BE49-F238E27FC236}">
                <a16:creationId xmlns:a16="http://schemas.microsoft.com/office/drawing/2014/main" id="{B00F713C-1CC6-5879-0410-95F179D56AD2}"/>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
        <p:nvSpPr>
          <p:cNvPr id="2" name="Content Placeholder 2">
            <a:extLst>
              <a:ext uri="{FF2B5EF4-FFF2-40B4-BE49-F238E27FC236}">
                <a16:creationId xmlns:a16="http://schemas.microsoft.com/office/drawing/2014/main" id="{8E40D3F2-4A7A-F909-AC98-0B402B26776E}"/>
              </a:ext>
            </a:extLst>
          </p:cNvPr>
          <p:cNvSpPr>
            <a:spLocks noGrp="1"/>
          </p:cNvSpPr>
          <p:nvPr>
            <p:ph idx="11" hasCustomPrompt="1"/>
          </p:nvPr>
        </p:nvSpPr>
        <p:spPr>
          <a:xfrm>
            <a:off x="4364808" y="3808750"/>
            <a:ext cx="7043618"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311629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4">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3C7B0BB3-A5CA-7C72-DC39-AD00EC90964C}"/>
              </a:ext>
              <a:ext uri="{C183D7F6-B498-43B3-948B-1728B52AA6E4}">
                <adec:decorative xmlns:adec="http://schemas.microsoft.com/office/drawing/2017/decorative" val="1"/>
              </a:ext>
            </a:extLst>
          </p:cNvPr>
          <p:cNvSpPr/>
          <p:nvPr userDrawn="1"/>
        </p:nvSpPr>
        <p:spPr>
          <a:xfrm>
            <a:off x="8989454" y="3427336"/>
            <a:ext cx="3202546" cy="3430665"/>
          </a:xfrm>
          <a:custGeom>
            <a:avLst/>
            <a:gdLst>
              <a:gd name="connsiteX0" fmla="*/ 0 w 3202546"/>
              <a:gd name="connsiteY0" fmla="*/ 0 h 3430665"/>
              <a:gd name="connsiteX1" fmla="*/ 3202546 w 3202546"/>
              <a:gd name="connsiteY1" fmla="*/ 0 h 3430665"/>
              <a:gd name="connsiteX2" fmla="*/ 3202546 w 3202546"/>
              <a:gd name="connsiteY2" fmla="*/ 3430665 h 3430665"/>
              <a:gd name="connsiteX3" fmla="*/ 0 w 3202546"/>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202546" h="3430665">
                <a:moveTo>
                  <a:pt x="0" y="0"/>
                </a:moveTo>
                <a:lnTo>
                  <a:pt x="3202546" y="0"/>
                </a:lnTo>
                <a:lnTo>
                  <a:pt x="3202546"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8" name="Freeform 17">
            <a:extLst>
              <a:ext uri="{FF2B5EF4-FFF2-40B4-BE49-F238E27FC236}">
                <a16:creationId xmlns:a16="http://schemas.microsoft.com/office/drawing/2014/main" id="{07871527-68A5-0A5C-F5A6-A80523BAC92F}"/>
              </a:ext>
              <a:ext uri="{C183D7F6-B498-43B3-948B-1728B52AA6E4}">
                <adec:decorative xmlns:adec="http://schemas.microsoft.com/office/drawing/2017/decorative" val="1"/>
              </a:ext>
            </a:extLst>
          </p:cNvPr>
          <p:cNvSpPr/>
          <p:nvPr userDrawn="1"/>
        </p:nvSpPr>
        <p:spPr>
          <a:xfrm>
            <a:off x="8989454" y="3654149"/>
            <a:ext cx="3202546" cy="3203852"/>
          </a:xfrm>
          <a:custGeom>
            <a:avLst/>
            <a:gdLst>
              <a:gd name="connsiteX0" fmla="*/ 3202546 w 3202546"/>
              <a:gd name="connsiteY0" fmla="*/ 0 h 3203852"/>
              <a:gd name="connsiteX1" fmla="*/ 3202546 w 3202546"/>
              <a:gd name="connsiteY1" fmla="*/ 3203852 h 3203852"/>
              <a:gd name="connsiteX2" fmla="*/ 0 w 3202546"/>
              <a:gd name="connsiteY2" fmla="*/ 3203852 h 3203852"/>
              <a:gd name="connsiteX3" fmla="*/ 0 w 3202546"/>
              <a:gd name="connsiteY3" fmla="*/ 3190718 h 3203852"/>
            </a:gdLst>
            <a:ahLst/>
            <a:cxnLst>
              <a:cxn ang="0">
                <a:pos x="connsiteX0" y="connsiteY0"/>
              </a:cxn>
              <a:cxn ang="0">
                <a:pos x="connsiteX1" y="connsiteY1"/>
              </a:cxn>
              <a:cxn ang="0">
                <a:pos x="connsiteX2" y="connsiteY2"/>
              </a:cxn>
              <a:cxn ang="0">
                <a:pos x="connsiteX3" y="connsiteY3"/>
              </a:cxn>
            </a:cxnLst>
            <a:rect l="l" t="t" r="r" b="b"/>
            <a:pathLst>
              <a:path w="3202546" h="3203852">
                <a:moveTo>
                  <a:pt x="3202546" y="0"/>
                </a:moveTo>
                <a:lnTo>
                  <a:pt x="3202546" y="3203852"/>
                </a:lnTo>
                <a:lnTo>
                  <a:pt x="0" y="3203852"/>
                </a:lnTo>
                <a:lnTo>
                  <a:pt x="0" y="3190718"/>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13">
            <a:extLst>
              <a:ext uri="{FF2B5EF4-FFF2-40B4-BE49-F238E27FC236}">
                <a16:creationId xmlns:a16="http://schemas.microsoft.com/office/drawing/2014/main" id="{CEB118B3-9B06-AD11-738A-7A0651F98B7E}"/>
              </a:ext>
              <a:ext uri="{C183D7F6-B498-43B3-948B-1728B52AA6E4}">
                <adec:decorative xmlns:adec="http://schemas.microsoft.com/office/drawing/2017/decorative" val="1"/>
              </a:ext>
            </a:extLst>
          </p:cNvPr>
          <p:cNvSpPr/>
          <p:nvPr userDrawn="1"/>
        </p:nvSpPr>
        <p:spPr>
          <a:xfrm>
            <a:off x="8989455" y="1"/>
            <a:ext cx="3202545" cy="3437345"/>
          </a:xfrm>
          <a:custGeom>
            <a:avLst/>
            <a:gdLst>
              <a:gd name="connsiteX0" fmla="*/ 0 w 3202545"/>
              <a:gd name="connsiteY0" fmla="*/ 0 h 3437345"/>
              <a:gd name="connsiteX1" fmla="*/ 3202545 w 3202545"/>
              <a:gd name="connsiteY1" fmla="*/ 0 h 3437345"/>
              <a:gd name="connsiteX2" fmla="*/ 3202545 w 3202545"/>
              <a:gd name="connsiteY2" fmla="*/ 3437345 h 3437345"/>
              <a:gd name="connsiteX3" fmla="*/ 0 w 320254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202545" h="3437345">
                <a:moveTo>
                  <a:pt x="0" y="0"/>
                </a:moveTo>
                <a:lnTo>
                  <a:pt x="3202545" y="0"/>
                </a:lnTo>
                <a:lnTo>
                  <a:pt x="320254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15">
            <a:extLst>
              <a:ext uri="{FF2B5EF4-FFF2-40B4-BE49-F238E27FC236}">
                <a16:creationId xmlns:a16="http://schemas.microsoft.com/office/drawing/2014/main" id="{0EA94262-504E-06F2-F383-E832C37B1250}"/>
              </a:ext>
              <a:ext uri="{C183D7F6-B498-43B3-948B-1728B52AA6E4}">
                <adec:decorative xmlns:adec="http://schemas.microsoft.com/office/drawing/2017/decorative" val="1"/>
              </a:ext>
            </a:extLst>
          </p:cNvPr>
          <p:cNvSpPr/>
          <p:nvPr userDrawn="1"/>
        </p:nvSpPr>
        <p:spPr>
          <a:xfrm>
            <a:off x="8989454" y="6681"/>
            <a:ext cx="3202546" cy="3436477"/>
          </a:xfrm>
          <a:custGeom>
            <a:avLst/>
            <a:gdLst>
              <a:gd name="connsiteX0" fmla="*/ 0 w 3202546"/>
              <a:gd name="connsiteY0" fmla="*/ 0 h 3436477"/>
              <a:gd name="connsiteX1" fmla="*/ 3202546 w 3202546"/>
              <a:gd name="connsiteY1" fmla="*/ 3214418 h 3436477"/>
              <a:gd name="connsiteX2" fmla="*/ 3202546 w 3202546"/>
              <a:gd name="connsiteY2" fmla="*/ 3436477 h 3436477"/>
              <a:gd name="connsiteX3" fmla="*/ 0 w 3202546"/>
              <a:gd name="connsiteY3" fmla="*/ 3436477 h 3436477"/>
            </a:gdLst>
            <a:ahLst/>
            <a:cxnLst>
              <a:cxn ang="0">
                <a:pos x="connsiteX0" y="connsiteY0"/>
              </a:cxn>
              <a:cxn ang="0">
                <a:pos x="connsiteX1" y="connsiteY1"/>
              </a:cxn>
              <a:cxn ang="0">
                <a:pos x="connsiteX2" y="connsiteY2"/>
              </a:cxn>
              <a:cxn ang="0">
                <a:pos x="connsiteX3" y="connsiteY3"/>
              </a:cxn>
            </a:cxnLst>
            <a:rect l="l" t="t" r="r" b="b"/>
            <a:pathLst>
              <a:path w="3202546" h="3436477">
                <a:moveTo>
                  <a:pt x="0" y="0"/>
                </a:moveTo>
                <a:lnTo>
                  <a:pt x="3202546" y="3214418"/>
                </a:lnTo>
                <a:lnTo>
                  <a:pt x="3202546"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Title 19">
            <a:extLst>
              <a:ext uri="{FF2B5EF4-FFF2-40B4-BE49-F238E27FC236}">
                <a16:creationId xmlns:a16="http://schemas.microsoft.com/office/drawing/2014/main" id="{C26B5661-F583-FA44-8353-161B862E69B1}"/>
              </a:ext>
            </a:extLst>
          </p:cNvPr>
          <p:cNvSpPr>
            <a:spLocks noGrp="1"/>
          </p:cNvSpPr>
          <p:nvPr userDrawn="1">
            <p:ph type="title" hasCustomPrompt="1"/>
          </p:nvPr>
        </p:nvSpPr>
        <p:spPr>
          <a:xfrm>
            <a:off x="914399" y="834635"/>
            <a:ext cx="7796464" cy="1222385"/>
          </a:xfrm>
        </p:spPr>
        <p:txBody>
          <a:bodyPr tIns="0" bIns="0">
            <a:noAutofit/>
          </a:bodyPr>
          <a:lstStyle>
            <a:lvl1pPr algn="l">
              <a:lnSpc>
                <a:spcPct val="100000"/>
              </a:lnSpc>
              <a:defRPr sz="3600"/>
            </a:lvl1pPr>
          </a:lstStyle>
          <a:p>
            <a:r>
              <a:rPr lang="en-US" dirty="0"/>
              <a:t>Click to add title</a:t>
            </a:r>
          </a:p>
        </p:txBody>
      </p:sp>
      <p:sp>
        <p:nvSpPr>
          <p:cNvPr id="19" name="Slide Number Placeholder 2">
            <a:extLst>
              <a:ext uri="{FF2B5EF4-FFF2-40B4-BE49-F238E27FC236}">
                <a16:creationId xmlns:a16="http://schemas.microsoft.com/office/drawing/2014/main" id="{BFBCB81C-7599-87A1-8037-5FB8C374503A}"/>
              </a:ext>
            </a:extLst>
          </p:cNvPr>
          <p:cNvSpPr>
            <a:spLocks noGrp="1"/>
          </p:cNvSpPr>
          <p:nvPr userDrawn="1">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
        <p:nvSpPr>
          <p:cNvPr id="23" name="Content Placeholder 3">
            <a:extLst>
              <a:ext uri="{FF2B5EF4-FFF2-40B4-BE49-F238E27FC236}">
                <a16:creationId xmlns:a16="http://schemas.microsoft.com/office/drawing/2014/main" id="{6FF02D51-6992-3FED-2A19-92E5AC564CF4}"/>
              </a:ext>
            </a:extLst>
          </p:cNvPr>
          <p:cNvSpPr>
            <a:spLocks noGrp="1"/>
          </p:cNvSpPr>
          <p:nvPr userDrawn="1">
            <p:ph sz="half" idx="2" hasCustomPrompt="1"/>
          </p:nvPr>
        </p:nvSpPr>
        <p:spPr>
          <a:xfrm>
            <a:off x="914400" y="2303028"/>
            <a:ext cx="3283119"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5">
            <a:extLst>
              <a:ext uri="{FF2B5EF4-FFF2-40B4-BE49-F238E27FC236}">
                <a16:creationId xmlns:a16="http://schemas.microsoft.com/office/drawing/2014/main" id="{C2762372-3C12-61F8-F131-E4C08A2B1735}"/>
              </a:ext>
            </a:extLst>
          </p:cNvPr>
          <p:cNvSpPr>
            <a:spLocks noGrp="1"/>
          </p:cNvSpPr>
          <p:nvPr userDrawn="1">
            <p:ph sz="quarter" idx="4" hasCustomPrompt="1"/>
          </p:nvPr>
        </p:nvSpPr>
        <p:spPr>
          <a:xfrm>
            <a:off x="4782159" y="2303028"/>
            <a:ext cx="3284951"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673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965393"/>
            <a:ext cx="7631709" cy="1091627"/>
          </a:xfrm>
        </p:spPr>
        <p:txBody>
          <a:bodyPr tIns="0" bIns="0"/>
          <a:lstStyle>
            <a:lvl1pPr algn="l">
              <a:lnSpc>
                <a:spcPct val="100000"/>
              </a:lnSpc>
              <a:defRPr sz="3600">
                <a:solidFill>
                  <a:schemeClr val="accent6"/>
                </a:solidFill>
              </a:defRPr>
            </a:lvl1pPr>
          </a:lstStyle>
          <a:p>
            <a:r>
              <a:rPr lang="en-US" dirty="0"/>
              <a:t>Click to add title</a:t>
            </a:r>
          </a:p>
        </p:txBody>
      </p:sp>
      <p:sp>
        <p:nvSpPr>
          <p:cNvPr id="5" name="Content Placeholder 2">
            <a:extLst>
              <a:ext uri="{FF2B5EF4-FFF2-40B4-BE49-F238E27FC236}">
                <a16:creationId xmlns:a16="http://schemas.microsoft.com/office/drawing/2014/main" id="{0AADE444-940A-5A34-8C49-4F15BC33EEC7}"/>
              </a:ext>
            </a:extLst>
          </p:cNvPr>
          <p:cNvSpPr>
            <a:spLocks noGrp="1"/>
          </p:cNvSpPr>
          <p:nvPr>
            <p:ph sz="half" idx="15" hasCustomPrompt="1"/>
          </p:nvPr>
        </p:nvSpPr>
        <p:spPr>
          <a:xfrm>
            <a:off x="914400" y="2303028"/>
            <a:ext cx="3283119" cy="4144192"/>
          </a:xfrm>
        </p:spPr>
        <p:txBody>
          <a:bodyPr lIns="91440" tIns="0" rIns="91440" bIns="0">
            <a:normAutofit/>
          </a:bodyPr>
          <a:lstStyle>
            <a:lvl1pPr marL="457200" indent="-457200">
              <a:spcBef>
                <a:spcPts val="1000"/>
              </a:spcBef>
              <a:buFont typeface="+mj-lt"/>
              <a:buAutoNum type="arabicPeriod"/>
              <a:defRPr sz="1800"/>
            </a:lvl1pPr>
            <a:lvl2pPr marL="745236" indent="-342900">
              <a:spcBef>
                <a:spcPts val="1000"/>
              </a:spcBef>
              <a:buFont typeface="+mj-lt"/>
              <a:buAutoNum type="alphaLcPeriod"/>
              <a:defRPr sz="1800"/>
            </a:lvl2pPr>
            <a:lvl3pPr marL="1202436" indent="-342900">
              <a:spcBef>
                <a:spcPts val="1000"/>
              </a:spcBef>
              <a:buFont typeface="+mj-lt"/>
              <a:buAutoNum type="arabicParenR"/>
              <a:defRPr sz="1800"/>
            </a:lvl3pPr>
            <a:lvl4pPr marL="1659636" indent="-342900">
              <a:spcBef>
                <a:spcPts val="1000"/>
              </a:spcBef>
              <a:buFont typeface="+mj-lt"/>
              <a:buAutoNum type="alphaLcParenR"/>
              <a:defRPr sz="1800"/>
            </a:lvl4pPr>
            <a:lvl5pPr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3" name="Content Placeholder 2">
            <a:extLst>
              <a:ext uri="{FF2B5EF4-FFF2-40B4-BE49-F238E27FC236}">
                <a16:creationId xmlns:a16="http://schemas.microsoft.com/office/drawing/2014/main" id="{97A79FCB-9A9F-6B60-A95C-FCF020598DE3}"/>
              </a:ext>
            </a:extLst>
          </p:cNvPr>
          <p:cNvSpPr>
            <a:spLocks noGrp="1"/>
          </p:cNvSpPr>
          <p:nvPr>
            <p:ph sz="half" idx="1" hasCustomPrompt="1"/>
          </p:nvPr>
        </p:nvSpPr>
        <p:spPr>
          <a:xfrm>
            <a:off x="4782159" y="2303028"/>
            <a:ext cx="3763950" cy="4144192"/>
          </a:xfrm>
        </p:spPr>
        <p:txBody>
          <a:bodyPr lIns="91440" tIns="0" rIns="91440" bIns="0">
            <a:normAutofit/>
          </a:bodyPr>
          <a:lstStyle>
            <a:lvl1pPr marL="0" indent="0">
              <a:spcBef>
                <a:spcPts val="1000"/>
              </a:spcBef>
              <a:buNone/>
              <a:defRPr sz="1800"/>
            </a:lvl1pPr>
            <a:lvl2pPr indent="-283464">
              <a:spcBef>
                <a:spcPts val="1000"/>
              </a:spcBef>
              <a:defRPr sz="1800"/>
            </a:lvl2pPr>
            <a:lvl3pPr indent="-283464">
              <a:spcBef>
                <a:spcPts val="1000"/>
              </a:spcBef>
              <a:defRPr sz="1800"/>
            </a:lvl3pPr>
            <a:lvl4pPr indent="-283464">
              <a:spcBef>
                <a:spcPts val="1000"/>
              </a:spcBef>
              <a:defRPr sz="1800"/>
            </a:lvl4pPr>
            <a:lvl5pPr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Picture Placeholder 30">
            <a:extLst>
              <a:ext uri="{FF2B5EF4-FFF2-40B4-BE49-F238E27FC236}">
                <a16:creationId xmlns:a16="http://schemas.microsoft.com/office/drawing/2014/main" id="{2912B88E-830A-AD4C-378F-46EF5F77950C}"/>
              </a:ext>
            </a:extLst>
          </p:cNvPr>
          <p:cNvSpPr>
            <a:spLocks noGrp="1"/>
          </p:cNvSpPr>
          <p:nvPr>
            <p:ph type="pic" sz="quarter" idx="14" hasCustomPrompt="1"/>
          </p:nvPr>
        </p:nvSpPr>
        <p:spPr>
          <a:xfrm>
            <a:off x="8989454" y="965393"/>
            <a:ext cx="3202545" cy="5892607"/>
          </a:xfrm>
          <a:custGeom>
            <a:avLst/>
            <a:gdLst>
              <a:gd name="connsiteX0" fmla="*/ 0 w 3202545"/>
              <a:gd name="connsiteY0" fmla="*/ 0 h 6023366"/>
              <a:gd name="connsiteX1" fmla="*/ 3202545 w 3202545"/>
              <a:gd name="connsiteY1" fmla="*/ 0 h 6023366"/>
              <a:gd name="connsiteX2" fmla="*/ 3202545 w 3202545"/>
              <a:gd name="connsiteY2" fmla="*/ 3165406 h 6023366"/>
              <a:gd name="connsiteX3" fmla="*/ 2923656 w 3202545"/>
              <a:gd name="connsiteY3" fmla="*/ 3179481 h 6023366"/>
              <a:gd name="connsiteX4" fmla="*/ 364096 w 3202545"/>
              <a:gd name="connsiteY4" fmla="*/ 6016124 h 6023366"/>
              <a:gd name="connsiteX5" fmla="*/ 364096 w 3202545"/>
              <a:gd name="connsiteY5" fmla="*/ 6023364 h 6023366"/>
              <a:gd name="connsiteX6" fmla="*/ 1231541 w 3202545"/>
              <a:gd name="connsiteY6" fmla="*/ 6023364 h 6023366"/>
              <a:gd name="connsiteX7" fmla="*/ 1241636 w 3202545"/>
              <a:gd name="connsiteY7" fmla="*/ 5822974 h 6023366"/>
              <a:gd name="connsiteX8" fmla="*/ 3012253 w 3202545"/>
              <a:gd name="connsiteY8" fmla="*/ 4042481 h 6023366"/>
              <a:gd name="connsiteX9" fmla="*/ 3202545 w 3202545"/>
              <a:gd name="connsiteY9" fmla="*/ 4032784 h 6023366"/>
              <a:gd name="connsiteX10" fmla="*/ 3202545 w 3202545"/>
              <a:gd name="connsiteY10" fmla="*/ 4033098 h 6023366"/>
              <a:gd name="connsiteX11" fmla="*/ 3012291 w 3202545"/>
              <a:gd name="connsiteY11" fmla="*/ 4042794 h 6023366"/>
              <a:gd name="connsiteX12" fmla="*/ 1242011 w 3202545"/>
              <a:gd name="connsiteY12" fmla="*/ 5823008 h 6023366"/>
              <a:gd name="connsiteX13" fmla="*/ 1231918 w 3202545"/>
              <a:gd name="connsiteY13" fmla="*/ 6023365 h 6023366"/>
              <a:gd name="connsiteX14" fmla="*/ 3202545 w 3202545"/>
              <a:gd name="connsiteY14" fmla="*/ 6023365 h 6023366"/>
              <a:gd name="connsiteX15" fmla="*/ 3202545 w 3202545"/>
              <a:gd name="connsiteY15" fmla="*/ 6023366 h 6023366"/>
              <a:gd name="connsiteX16" fmla="*/ 0 w 3202545"/>
              <a:gd name="connsiteY16" fmla="*/ 6023366 h 6023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02545" h="6023366">
                <a:moveTo>
                  <a:pt x="0" y="0"/>
                </a:moveTo>
                <a:lnTo>
                  <a:pt x="3202545" y="0"/>
                </a:lnTo>
                <a:lnTo>
                  <a:pt x="3202545" y="3165406"/>
                </a:lnTo>
                <a:lnTo>
                  <a:pt x="2923656" y="3179481"/>
                </a:lnTo>
                <a:cubicBezTo>
                  <a:pt x="1485615" y="3325450"/>
                  <a:pt x="364096" y="4539349"/>
                  <a:pt x="364096" y="6016124"/>
                </a:cubicBezTo>
                <a:lnTo>
                  <a:pt x="364096" y="6023364"/>
                </a:lnTo>
                <a:lnTo>
                  <a:pt x="1231541" y="6023364"/>
                </a:lnTo>
                <a:lnTo>
                  <a:pt x="1241636" y="5822974"/>
                </a:lnTo>
                <a:cubicBezTo>
                  <a:pt x="1336361" y="4887576"/>
                  <a:pt x="2077946" y="4138236"/>
                  <a:pt x="3012253" y="4042481"/>
                </a:cubicBezTo>
                <a:lnTo>
                  <a:pt x="3202545" y="4032784"/>
                </a:lnTo>
                <a:lnTo>
                  <a:pt x="3202545" y="4033098"/>
                </a:lnTo>
                <a:lnTo>
                  <a:pt x="3012291" y="4042794"/>
                </a:lnTo>
                <a:cubicBezTo>
                  <a:pt x="2078162" y="4138534"/>
                  <a:pt x="1336718" y="4887757"/>
                  <a:pt x="1242011" y="5823008"/>
                </a:cubicBezTo>
                <a:lnTo>
                  <a:pt x="1231918" y="6023365"/>
                </a:lnTo>
                <a:lnTo>
                  <a:pt x="3202545" y="6023365"/>
                </a:lnTo>
                <a:lnTo>
                  <a:pt x="3202545" y="6023366"/>
                </a:lnTo>
                <a:lnTo>
                  <a:pt x="0" y="6023366"/>
                </a:lnTo>
                <a:close/>
              </a:path>
            </a:pathLst>
          </a:custGeom>
          <a:solidFill>
            <a:schemeClr val="accent4"/>
          </a:solidFill>
        </p:spPr>
        <p:txBody>
          <a:bodyPr wrap="square">
            <a:noAutofit/>
          </a:bodyPr>
          <a:lstStyle>
            <a:lvl1pPr marL="0" indent="0">
              <a:buNone/>
              <a:defRPr sz="1800"/>
            </a:lvl1pPr>
          </a:lstStyle>
          <a:p>
            <a:pPr lvl="0"/>
            <a:r>
              <a:rPr lang="en-US" dirty="0"/>
              <a:t>Click to add picture</a:t>
            </a:r>
          </a:p>
        </p:txBody>
      </p:sp>
      <p:grpSp>
        <p:nvGrpSpPr>
          <p:cNvPr id="32" name="Group 31">
            <a:extLst>
              <a:ext uri="{FF2B5EF4-FFF2-40B4-BE49-F238E27FC236}">
                <a16:creationId xmlns:a16="http://schemas.microsoft.com/office/drawing/2014/main" id="{B9152F76-E42E-3D76-6BDB-2FA0D69216AD}"/>
              </a:ext>
              <a:ext uri="{C183D7F6-B498-43B3-948B-1728B52AA6E4}">
                <adec:decorative xmlns:adec="http://schemas.microsoft.com/office/drawing/2017/decorative" val="1"/>
              </a:ext>
            </a:extLst>
          </p:cNvPr>
          <p:cNvGrpSpPr/>
          <p:nvPr userDrawn="1"/>
        </p:nvGrpSpPr>
        <p:grpSpPr>
          <a:xfrm>
            <a:off x="9353550" y="4000041"/>
            <a:ext cx="2838450" cy="2857959"/>
            <a:chOff x="12797096" y="4000041"/>
            <a:chExt cx="2838450" cy="2857959"/>
          </a:xfrm>
        </p:grpSpPr>
        <p:sp>
          <p:nvSpPr>
            <p:cNvPr id="20" name="Freeform: Shape 28">
              <a:extLst>
                <a:ext uri="{FF2B5EF4-FFF2-40B4-BE49-F238E27FC236}">
                  <a16:creationId xmlns:a16="http://schemas.microsoft.com/office/drawing/2014/main" id="{ED0348C7-D83F-0AD7-2539-41219A795693}"/>
                </a:ext>
                <a:ext uri="{C183D7F6-B498-43B3-948B-1728B52AA6E4}">
                  <adec:decorative xmlns:adec="http://schemas.microsoft.com/office/drawing/2017/decorative" val="1"/>
                </a:ext>
              </a:extLst>
            </p:cNvPr>
            <p:cNvSpPr/>
            <p:nvPr userDrawn="1"/>
          </p:nvSpPr>
          <p:spPr>
            <a:xfrm rot="10800000">
              <a:off x="12797096" y="4000041"/>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1" name="Freeform: Shape 25">
              <a:extLst>
                <a:ext uri="{FF2B5EF4-FFF2-40B4-BE49-F238E27FC236}">
                  <a16:creationId xmlns:a16="http://schemas.microsoft.com/office/drawing/2014/main" id="{E911AA2D-BE77-278D-CD2E-2EB3E180F3B8}"/>
                </a:ext>
                <a:ext uri="{C183D7F6-B498-43B3-948B-1728B52AA6E4}">
                  <adec:decorative xmlns:adec="http://schemas.microsoft.com/office/drawing/2017/decorative" val="1"/>
                </a:ext>
              </a:extLst>
            </p:cNvPr>
            <p:cNvSpPr/>
            <p:nvPr userDrawn="1"/>
          </p:nvSpPr>
          <p:spPr>
            <a:xfrm rot="10800000">
              <a:off x="13664918" y="4867733"/>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2" name="Freeform: Shape 15">
              <a:extLst>
                <a:ext uri="{FF2B5EF4-FFF2-40B4-BE49-F238E27FC236}">
                  <a16:creationId xmlns:a16="http://schemas.microsoft.com/office/drawing/2014/main" id="{B6CE0BA6-C0FD-AC39-6C31-8477E0CAFDB0}"/>
                </a:ext>
                <a:ext uri="{C183D7F6-B498-43B3-948B-1728B52AA6E4}">
                  <adec:decorative xmlns:adec="http://schemas.microsoft.com/office/drawing/2017/decorative" val="1"/>
                </a:ext>
              </a:extLst>
            </p:cNvPr>
            <p:cNvSpPr/>
            <p:nvPr userDrawn="1"/>
          </p:nvSpPr>
          <p:spPr>
            <a:xfrm rot="10800000">
              <a:off x="14632096" y="584498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3" name="Image 2">
              <a:extLst>
                <a:ext uri="{FF2B5EF4-FFF2-40B4-BE49-F238E27FC236}">
                  <a16:creationId xmlns:a16="http://schemas.microsoft.com/office/drawing/2014/main" id="{666AD1A4-36DE-12F3-BB78-BA678A59572C}"/>
                </a:ext>
                <a:ext uri="{C183D7F6-B498-43B3-948B-1728B52AA6E4}">
                  <adec:decorative xmlns:adec="http://schemas.microsoft.com/office/drawing/2017/decorative" val="1"/>
                </a:ext>
              </a:extLst>
            </p:cNvPr>
            <p:cNvSpPr/>
            <p:nvPr userDrawn="1"/>
          </p:nvSpPr>
          <p:spPr>
            <a:xfrm rot="10800000">
              <a:off x="13402193" y="549284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44" name="Slide Number Placeholder 2">
            <a:extLst>
              <a:ext uri="{FF2B5EF4-FFF2-40B4-BE49-F238E27FC236}">
                <a16:creationId xmlns:a16="http://schemas.microsoft.com/office/drawing/2014/main" id="{79071EEC-EAD1-8B22-009A-68E74589AA8D}"/>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83620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2">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28259CF0-6BC5-3693-6F49-C4489C07C317}"/>
              </a:ext>
              <a:ext uri="{C183D7F6-B498-43B3-948B-1728B52AA6E4}">
                <adec:decorative xmlns:adec="http://schemas.microsoft.com/office/drawing/2017/decorative" val="1"/>
              </a:ext>
            </a:extLst>
          </p:cNvPr>
          <p:cNvSpPr/>
          <p:nvPr/>
        </p:nvSpPr>
        <p:spPr>
          <a:xfrm>
            <a:off x="8989454" y="-2546"/>
            <a:ext cx="3202546" cy="3441072"/>
          </a:xfrm>
          <a:custGeom>
            <a:avLst/>
            <a:gdLst>
              <a:gd name="connsiteX0" fmla="*/ 3202546 w 3202546"/>
              <a:gd name="connsiteY0" fmla="*/ 0 h 3441072"/>
              <a:gd name="connsiteX1" fmla="*/ 3202546 w 3202546"/>
              <a:gd name="connsiteY1" fmla="*/ 3441072 h 3441072"/>
              <a:gd name="connsiteX2" fmla="*/ 0 w 3202546"/>
              <a:gd name="connsiteY2" fmla="*/ 3441072 h 3441072"/>
              <a:gd name="connsiteX3" fmla="*/ 3082686 w 3202546"/>
              <a:gd name="connsiteY3" fmla="*/ 6086 h 3441072"/>
            </a:gdLst>
            <a:ahLst/>
            <a:cxnLst>
              <a:cxn ang="0">
                <a:pos x="connsiteX0" y="connsiteY0"/>
              </a:cxn>
              <a:cxn ang="0">
                <a:pos x="connsiteX1" y="connsiteY1"/>
              </a:cxn>
              <a:cxn ang="0">
                <a:pos x="connsiteX2" y="connsiteY2"/>
              </a:cxn>
              <a:cxn ang="0">
                <a:pos x="connsiteX3" y="connsiteY3"/>
              </a:cxn>
            </a:cxnLst>
            <a:rect l="l" t="t" r="r" b="b"/>
            <a:pathLst>
              <a:path w="3202546" h="3441072">
                <a:moveTo>
                  <a:pt x="3202546" y="0"/>
                </a:moveTo>
                <a:lnTo>
                  <a:pt x="3202546" y="3441072"/>
                </a:lnTo>
                <a:lnTo>
                  <a:pt x="0" y="3441072"/>
                </a:lnTo>
                <a:cubicBezTo>
                  <a:pt x="0" y="1653352"/>
                  <a:pt x="1351216" y="182908"/>
                  <a:pt x="3082686" y="6086"/>
                </a:cubicBezTo>
                <a:close/>
              </a:path>
            </a:pathLst>
          </a:custGeom>
          <a:solidFill>
            <a:schemeClr val="accent1"/>
          </a:solidFill>
          <a:ln w="4756" cap="flat">
            <a:noFill/>
            <a:prstDash val="solid"/>
            <a:miter/>
          </a:ln>
        </p:spPr>
        <p:txBody>
          <a:bodyPr wrap="square" rtlCol="0" anchor="ctr">
            <a:noAutofit/>
          </a:bodyPr>
          <a:lstStyle/>
          <a:p>
            <a:endParaRPr lang="en-US" dirty="0"/>
          </a:p>
        </p:txBody>
      </p:sp>
      <p:sp>
        <p:nvSpPr>
          <p:cNvPr id="26" name="Image 4">
            <a:extLst>
              <a:ext uri="{FF2B5EF4-FFF2-40B4-BE49-F238E27FC236}">
                <a16:creationId xmlns:a16="http://schemas.microsoft.com/office/drawing/2014/main" id="{9019DA73-2516-F3D2-ECDB-620C90483DB3}"/>
              </a:ext>
              <a:ext uri="{C183D7F6-B498-43B3-948B-1728B52AA6E4}">
                <adec:decorative xmlns:adec="http://schemas.microsoft.com/office/drawing/2017/decorative" val="1"/>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14" name="Freeform 13">
            <a:extLst>
              <a:ext uri="{FF2B5EF4-FFF2-40B4-BE49-F238E27FC236}">
                <a16:creationId xmlns:a16="http://schemas.microsoft.com/office/drawing/2014/main" id="{5665DA82-D253-8EC5-5DFB-F0266ED9FBB4}"/>
              </a:ext>
              <a:ext uri="{C183D7F6-B498-43B3-948B-1728B52AA6E4}">
                <adec:decorative xmlns:adec="http://schemas.microsoft.com/office/drawing/2017/decorative" val="1"/>
              </a:ext>
            </a:extLst>
          </p:cNvPr>
          <p:cNvSpPr/>
          <p:nvPr/>
        </p:nvSpPr>
        <p:spPr>
          <a:xfrm flipV="1">
            <a:off x="-20086" y="5331514"/>
            <a:ext cx="2148416" cy="1526486"/>
          </a:xfrm>
          <a:custGeom>
            <a:avLst/>
            <a:gdLst>
              <a:gd name="connsiteX0" fmla="*/ 0 w 2148416"/>
              <a:gd name="connsiteY0" fmla="*/ 1526486 h 1526486"/>
              <a:gd name="connsiteX1" fmla="*/ 2098930 w 2148416"/>
              <a:gd name="connsiteY1" fmla="*/ 135201 h 1526486"/>
              <a:gd name="connsiteX2" fmla="*/ 2148416 w 2148416"/>
              <a:gd name="connsiteY2" fmla="*/ 0 h 1526486"/>
              <a:gd name="connsiteX3" fmla="*/ 0 w 2148416"/>
              <a:gd name="connsiteY3" fmla="*/ 0 h 1526486"/>
            </a:gdLst>
            <a:ahLst/>
            <a:cxnLst>
              <a:cxn ang="0">
                <a:pos x="connsiteX0" y="connsiteY0"/>
              </a:cxn>
              <a:cxn ang="0">
                <a:pos x="connsiteX1" y="connsiteY1"/>
              </a:cxn>
              <a:cxn ang="0">
                <a:pos x="connsiteX2" y="connsiteY2"/>
              </a:cxn>
              <a:cxn ang="0">
                <a:pos x="connsiteX3" y="connsiteY3"/>
              </a:cxn>
            </a:cxnLst>
            <a:rect l="l" t="t" r="r" b="b"/>
            <a:pathLst>
              <a:path w="2148416" h="1526486">
                <a:moveTo>
                  <a:pt x="0" y="1526486"/>
                </a:moveTo>
                <a:cubicBezTo>
                  <a:pt x="943526" y="1526486"/>
                  <a:pt x="1753109" y="952785"/>
                  <a:pt x="2098930" y="135201"/>
                </a:cubicBezTo>
                <a:lnTo>
                  <a:pt x="2148416" y="0"/>
                </a:lnTo>
                <a:lnTo>
                  <a:pt x="0" y="0"/>
                </a:lnTo>
                <a:close/>
              </a:path>
            </a:pathLst>
          </a:custGeom>
          <a:solidFill>
            <a:schemeClr val="accent4">
              <a:alpha val="50000"/>
            </a:schemeClr>
          </a:solidFill>
          <a:ln w="5083" cap="flat">
            <a:noFill/>
            <a:prstDash val="solid"/>
            <a:miter/>
          </a:ln>
        </p:spPr>
        <p:txBody>
          <a:bodyPr wrap="square" rtlCol="0" anchor="ctr">
            <a:noAutofit/>
          </a:bodyPr>
          <a:lstStyle/>
          <a:p>
            <a:endParaRPr lang="en-US" dirty="0"/>
          </a:p>
        </p:txBody>
      </p:sp>
      <p:pic>
        <p:nvPicPr>
          <p:cNvPr id="21" name="Image 2">
            <a:extLst>
              <a:ext uri="{FF2B5EF4-FFF2-40B4-BE49-F238E27FC236}">
                <a16:creationId xmlns:a16="http://schemas.microsoft.com/office/drawing/2014/main" id="{A8B7F1F1-806C-8D65-7340-220A0C4653C8}"/>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rot="5400000">
            <a:off x="9991886" y="1247775"/>
            <a:ext cx="2200114" cy="2200114"/>
          </a:xfrm>
          <a:prstGeom prst="rect">
            <a:avLst/>
          </a:prstGeom>
        </p:spPr>
      </p:pic>
      <p:sp>
        <p:nvSpPr>
          <p:cNvPr id="12" name="Freeform 11">
            <a:extLst>
              <a:ext uri="{FF2B5EF4-FFF2-40B4-BE49-F238E27FC236}">
                <a16:creationId xmlns:a16="http://schemas.microsoft.com/office/drawing/2014/main" id="{E76518D4-6149-BA03-3BE5-6A13A792C115}"/>
              </a:ext>
              <a:ext uri="{C183D7F6-B498-43B3-948B-1728B52AA6E4}">
                <adec:decorative xmlns:adec="http://schemas.microsoft.com/office/drawing/2017/decorative" val="1"/>
              </a:ext>
            </a:extLst>
          </p:cNvPr>
          <p:cNvSpPr/>
          <p:nvPr/>
        </p:nvSpPr>
        <p:spPr>
          <a:xfrm>
            <a:off x="1540428" y="6470488"/>
            <a:ext cx="775021" cy="387513"/>
          </a:xfrm>
          <a:custGeom>
            <a:avLst/>
            <a:gdLst>
              <a:gd name="connsiteX0" fmla="*/ 387511 w 775021"/>
              <a:gd name="connsiteY0" fmla="*/ 0 h 387513"/>
              <a:gd name="connsiteX1" fmla="*/ 775021 w 775021"/>
              <a:gd name="connsiteY1" fmla="*/ 387511 h 387513"/>
              <a:gd name="connsiteX2" fmla="*/ 775021 w 775021"/>
              <a:gd name="connsiteY2" fmla="*/ 387513 h 387513"/>
              <a:gd name="connsiteX3" fmla="*/ 1 w 775021"/>
              <a:gd name="connsiteY3" fmla="*/ 387513 h 387513"/>
              <a:gd name="connsiteX4" fmla="*/ 0 w 775021"/>
              <a:gd name="connsiteY4" fmla="*/ 387511 h 387513"/>
              <a:gd name="connsiteX5" fmla="*/ 387511 w 775021"/>
              <a:gd name="connsiteY5" fmla="*/ 0 h 387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21" h="387513">
                <a:moveTo>
                  <a:pt x="387511" y="0"/>
                </a:moveTo>
                <a:cubicBezTo>
                  <a:pt x="601527" y="0"/>
                  <a:pt x="775021" y="173494"/>
                  <a:pt x="775021" y="387511"/>
                </a:cubicBezTo>
                <a:lnTo>
                  <a:pt x="775021" y="387513"/>
                </a:lnTo>
                <a:lnTo>
                  <a:pt x="1" y="387513"/>
                </a:lnTo>
                <a:lnTo>
                  <a:pt x="0" y="387511"/>
                </a:lnTo>
                <a:cubicBezTo>
                  <a:pt x="0" y="173494"/>
                  <a:pt x="173494" y="0"/>
                  <a:pt x="387511" y="0"/>
                </a:cubicBezTo>
                <a:close/>
              </a:path>
            </a:pathLst>
          </a:custGeom>
          <a:solidFill>
            <a:schemeClr val="accent6"/>
          </a:solidFill>
          <a:ln w="3801" cap="flat">
            <a:noFill/>
            <a:prstDash val="solid"/>
            <a:miter/>
          </a:ln>
        </p:spPr>
        <p:txBody>
          <a:bodyPr wrap="square" rtlCol="0" anchor="ctr">
            <a:noAutofit/>
          </a:bodyPr>
          <a:lstStyle/>
          <a:p>
            <a:endParaRPr lang="en-US" dirty="0"/>
          </a:p>
        </p:txBody>
      </p:sp>
      <p:sp>
        <p:nvSpPr>
          <p:cNvPr id="2" name="Title 1"/>
          <p:cNvSpPr>
            <a:spLocks noGrp="1"/>
          </p:cNvSpPr>
          <p:nvPr>
            <p:ph type="title"/>
          </p:nvPr>
        </p:nvSpPr>
        <p:spPr>
          <a:xfrm>
            <a:off x="914400" y="1057274"/>
            <a:ext cx="7843837" cy="1012782"/>
          </a:xfrm>
        </p:spPr>
        <p:txBody>
          <a:bodyPr tIns="0" bIns="0">
            <a:noAutofit/>
          </a:bodyPr>
          <a:lstStyle>
            <a:lvl1pPr algn="l">
              <a:lnSpc>
                <a:spcPct val="100000"/>
              </a:lnSpc>
              <a:defRPr sz="3600" b="1"/>
            </a:lvl1pPr>
          </a:lstStyle>
          <a:p>
            <a:r>
              <a:rPr lang="hr-HR"/>
              <a:t>Kliknite da biste uredili stil naslova matrice</a:t>
            </a:r>
            <a:endParaRPr lang="en-US" dirty="0"/>
          </a:p>
        </p:txBody>
      </p:sp>
      <p:sp>
        <p:nvSpPr>
          <p:cNvPr id="30" name="Content Placeholder 2">
            <a:extLst>
              <a:ext uri="{FF2B5EF4-FFF2-40B4-BE49-F238E27FC236}">
                <a16:creationId xmlns:a16="http://schemas.microsoft.com/office/drawing/2014/main" id="{58F56A7F-403C-059D-4B58-A8D59888A158}"/>
              </a:ext>
            </a:extLst>
          </p:cNvPr>
          <p:cNvSpPr>
            <a:spLocks noGrp="1"/>
          </p:cNvSpPr>
          <p:nvPr>
            <p:ph idx="13" hasCustomPrompt="1"/>
          </p:nvPr>
        </p:nvSpPr>
        <p:spPr>
          <a:xfrm>
            <a:off x="914400" y="2331791"/>
            <a:ext cx="6903076" cy="3721817"/>
          </a:xfrm>
        </p:spPr>
        <p:txBody>
          <a:bodyPr tIns="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
        <p:nvSpPr>
          <p:cNvPr id="10" name="Picture Placeholder 9">
            <a:extLst>
              <a:ext uri="{FF2B5EF4-FFF2-40B4-BE49-F238E27FC236}">
                <a16:creationId xmlns:a16="http://schemas.microsoft.com/office/drawing/2014/main" id="{0723BF40-731C-2A5B-FC2F-B59DEF431C66}"/>
              </a:ext>
            </a:extLst>
          </p:cNvPr>
          <p:cNvSpPr>
            <a:spLocks noGrp="1"/>
          </p:cNvSpPr>
          <p:nvPr>
            <p:ph type="pic" sz="quarter" idx="14"/>
          </p:nvPr>
        </p:nvSpPr>
        <p:spPr>
          <a:xfrm>
            <a:off x="8989454" y="3405189"/>
            <a:ext cx="3202546" cy="3452811"/>
          </a:xfrm>
          <a:solidFill>
            <a:schemeClr val="accent1"/>
          </a:solidFill>
        </p:spPr>
        <p:txBody>
          <a:bodyPr>
            <a:normAutofit/>
          </a:bodyPr>
          <a:lstStyle>
            <a:lvl1pPr marL="0" indent="0">
              <a:buNone/>
              <a:defRPr sz="1800"/>
            </a:lvl1pPr>
          </a:lstStyle>
          <a:p>
            <a:r>
              <a:rPr lang="hr-HR"/>
              <a:t>Kliknite ikonu da biste dodali  sliku</a:t>
            </a:r>
            <a:endParaRPr lang="en-US" dirty="0"/>
          </a:p>
        </p:txBody>
      </p:sp>
      <p:sp>
        <p:nvSpPr>
          <p:cNvPr id="20" name="Slide Number Placeholder 2">
            <a:extLst>
              <a:ext uri="{FF2B5EF4-FFF2-40B4-BE49-F238E27FC236}">
                <a16:creationId xmlns:a16="http://schemas.microsoft.com/office/drawing/2014/main" id="{3ACD3A33-D8A4-7058-9798-30967E3EFD39}"/>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071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D014917C-8694-B4A4-A211-0F31F00E247E}"/>
              </a:ext>
              <a:ext uri="{C183D7F6-B498-43B3-948B-1728B52AA6E4}">
                <adec:decorative xmlns:adec="http://schemas.microsoft.com/office/drawing/2017/decorative" val="1"/>
              </a:ext>
            </a:extLst>
          </p:cNvPr>
          <p:cNvSpPr/>
          <p:nvPr userDrawn="1"/>
        </p:nvSpPr>
        <p:spPr>
          <a:xfrm>
            <a:off x="1" y="0"/>
            <a:ext cx="1550562" cy="2545382"/>
          </a:xfrm>
          <a:custGeom>
            <a:avLst/>
            <a:gdLst>
              <a:gd name="connsiteX0" fmla="*/ 683117 w 1550562"/>
              <a:gd name="connsiteY0" fmla="*/ 0 h 2545382"/>
              <a:gd name="connsiteX1" fmla="*/ 1550562 w 1550562"/>
              <a:gd name="connsiteY1" fmla="*/ 0 h 2545382"/>
              <a:gd name="connsiteX2" fmla="*/ 1550562 w 1550562"/>
              <a:gd name="connsiteY2" fmla="*/ 7240 h 2545382"/>
              <a:gd name="connsiteX3" fmla="*/ 221868 w 1550562"/>
              <a:gd name="connsiteY3" fmla="*/ 2418735 h 2545382"/>
              <a:gd name="connsiteX4" fmla="*/ 0 w 1550562"/>
              <a:gd name="connsiteY4" fmla="*/ 2545382 h 2545382"/>
              <a:gd name="connsiteX5" fmla="*/ 0 w 1550562"/>
              <a:gd name="connsiteY5" fmla="*/ 1500516 h 2545382"/>
              <a:gd name="connsiteX6" fmla="*/ 102557 w 1550562"/>
              <a:gd name="connsiteY6" fmla="*/ 1405503 h 2545382"/>
              <a:gd name="connsiteX7" fmla="*/ 673022 w 1550562"/>
              <a:gd name="connsiteY7" fmla="*/ 200390 h 254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0562" h="2545382">
                <a:moveTo>
                  <a:pt x="683117" y="0"/>
                </a:moveTo>
                <a:lnTo>
                  <a:pt x="1550562" y="0"/>
                </a:lnTo>
                <a:lnTo>
                  <a:pt x="1550562" y="7240"/>
                </a:lnTo>
                <a:cubicBezTo>
                  <a:pt x="1550562" y="1022523"/>
                  <a:pt x="1020469" y="1913556"/>
                  <a:pt x="221868" y="2418735"/>
                </a:cubicBezTo>
                <a:lnTo>
                  <a:pt x="0" y="2545382"/>
                </a:lnTo>
                <a:lnTo>
                  <a:pt x="0" y="1500516"/>
                </a:lnTo>
                <a:lnTo>
                  <a:pt x="102557" y="1405503"/>
                </a:lnTo>
                <a:cubicBezTo>
                  <a:pt x="416582" y="1089274"/>
                  <a:pt x="625660" y="668089"/>
                  <a:pt x="673022"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10" name="Freeform 9">
            <a:extLst>
              <a:ext uri="{FF2B5EF4-FFF2-40B4-BE49-F238E27FC236}">
                <a16:creationId xmlns:a16="http://schemas.microsoft.com/office/drawing/2014/main" id="{A7DB6972-BB75-254A-BA88-C0C3E6E93BDB}"/>
              </a:ext>
              <a:ext uri="{C183D7F6-B498-43B3-948B-1728B52AA6E4}">
                <adec:decorative xmlns:adec="http://schemas.microsoft.com/office/drawing/2017/decorative" val="1"/>
              </a:ext>
            </a:extLst>
          </p:cNvPr>
          <p:cNvSpPr/>
          <p:nvPr userDrawn="1"/>
        </p:nvSpPr>
        <p:spPr>
          <a:xfrm>
            <a:off x="1" y="-1"/>
            <a:ext cx="682740" cy="1500050"/>
          </a:xfrm>
          <a:custGeom>
            <a:avLst/>
            <a:gdLst>
              <a:gd name="connsiteX0" fmla="*/ 0 w 682740"/>
              <a:gd name="connsiteY0" fmla="*/ 0 h 1500050"/>
              <a:gd name="connsiteX1" fmla="*/ 682740 w 682740"/>
              <a:gd name="connsiteY1" fmla="*/ 0 h 1500050"/>
              <a:gd name="connsiteX2" fmla="*/ 672647 w 682740"/>
              <a:gd name="connsiteY2" fmla="*/ 200357 h 1500050"/>
              <a:gd name="connsiteX3" fmla="*/ 102290 w 682740"/>
              <a:gd name="connsiteY3" fmla="*/ 1405281 h 1500050"/>
              <a:gd name="connsiteX4" fmla="*/ 0 w 682740"/>
              <a:gd name="connsiteY4" fmla="*/ 1500050 h 15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40" h="1500050">
                <a:moveTo>
                  <a:pt x="0" y="0"/>
                </a:moveTo>
                <a:lnTo>
                  <a:pt x="682740" y="0"/>
                </a:lnTo>
                <a:lnTo>
                  <a:pt x="672647" y="200357"/>
                </a:lnTo>
                <a:cubicBezTo>
                  <a:pt x="625294" y="667983"/>
                  <a:pt x="416256" y="1089101"/>
                  <a:pt x="102290" y="1405281"/>
                </a:cubicBezTo>
                <a:lnTo>
                  <a:pt x="0" y="150005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0" name="Image 2">
            <a:extLst>
              <a:ext uri="{FF2B5EF4-FFF2-40B4-BE49-F238E27FC236}">
                <a16:creationId xmlns:a16="http://schemas.microsoft.com/office/drawing/2014/main" id="{790E862E-398F-571C-EC2C-3D17164DE059}"/>
              </a:ext>
              <a:ext uri="{C183D7F6-B498-43B3-948B-1728B52AA6E4}">
                <adec:decorative xmlns:adec="http://schemas.microsoft.com/office/drawing/2017/decorative" val="1"/>
              </a:ext>
            </a:extLst>
          </p:cNvPr>
          <p:cNvSpPr/>
          <p:nvPr/>
        </p:nvSpPr>
        <p:spPr>
          <a:xfrm>
            <a:off x="170445" y="314191"/>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6" name="Title 1">
            <a:extLst>
              <a:ext uri="{FF2B5EF4-FFF2-40B4-BE49-F238E27FC236}">
                <a16:creationId xmlns:a16="http://schemas.microsoft.com/office/drawing/2014/main" id="{1C975BF2-D657-C309-269D-B8D006263130}"/>
              </a:ext>
            </a:extLst>
          </p:cNvPr>
          <p:cNvSpPr>
            <a:spLocks noGrp="1"/>
          </p:cNvSpPr>
          <p:nvPr>
            <p:ph type="title" hasCustomPrompt="1"/>
          </p:nvPr>
        </p:nvSpPr>
        <p:spPr>
          <a:xfrm>
            <a:off x="1550563" y="1089213"/>
            <a:ext cx="9879437" cy="980844"/>
          </a:xfrm>
        </p:spPr>
        <p:txBody>
          <a:bodyPr tIns="0" bIns="0"/>
          <a:lstStyle>
            <a:lvl1pPr algn="l">
              <a:lnSpc>
                <a:spcPct val="100000"/>
              </a:lnSpc>
              <a:defRPr sz="3600">
                <a:solidFill>
                  <a:schemeClr val="accent6"/>
                </a:solidFill>
              </a:defRPr>
            </a:lvl1pPr>
          </a:lstStyle>
          <a:p>
            <a:r>
              <a:rPr lang="en-US" dirty="0"/>
              <a:t>Click to add title</a:t>
            </a:r>
          </a:p>
        </p:txBody>
      </p:sp>
      <p:sp>
        <p:nvSpPr>
          <p:cNvPr id="4" name="Text Placeholder 54">
            <a:extLst>
              <a:ext uri="{FF2B5EF4-FFF2-40B4-BE49-F238E27FC236}">
                <a16:creationId xmlns:a16="http://schemas.microsoft.com/office/drawing/2014/main" id="{A0AEB4DF-13C8-8171-2BDB-FD1AD542E783}"/>
              </a:ext>
            </a:extLst>
          </p:cNvPr>
          <p:cNvSpPr>
            <a:spLocks noGrp="1"/>
          </p:cNvSpPr>
          <p:nvPr>
            <p:ph type="body" sz="quarter" idx="13" hasCustomPrompt="1"/>
          </p:nvPr>
        </p:nvSpPr>
        <p:spPr>
          <a:xfrm>
            <a:off x="1550564" y="2331958"/>
            <a:ext cx="2975217" cy="3704266"/>
          </a:xfrm>
        </p:spPr>
        <p:txBody>
          <a:bodyPr lIns="91440" tIns="0" rIns="91440" bIns="0" anchor="t" anchorCtr="0">
            <a:noAutofit/>
          </a:bodyPr>
          <a:lstStyle>
            <a:lvl1pPr marL="0" indent="0">
              <a:lnSpc>
                <a:spcPct val="100000"/>
              </a:lnSpc>
              <a:spcBef>
                <a:spcPts val="0"/>
              </a:spcBef>
              <a:spcAft>
                <a:spcPts val="1200"/>
              </a:spcAft>
              <a:buFont typeface="Arial" panose="020B0604020202020204" pitchFamily="34" charset="0"/>
              <a:buNone/>
              <a:defRPr sz="1800"/>
            </a:lvl1pPr>
          </a:lstStyle>
          <a:p>
            <a:r>
              <a:rPr lang="en-US" dirty="0"/>
              <a:t>Click to add subtitle</a:t>
            </a:r>
          </a:p>
        </p:txBody>
      </p:sp>
      <p:sp>
        <p:nvSpPr>
          <p:cNvPr id="9" name="Content Placeholder 2">
            <a:extLst>
              <a:ext uri="{FF2B5EF4-FFF2-40B4-BE49-F238E27FC236}">
                <a16:creationId xmlns:a16="http://schemas.microsoft.com/office/drawing/2014/main" id="{42134EBA-AF32-9F8A-370F-0D3E842F0397}"/>
              </a:ext>
            </a:extLst>
          </p:cNvPr>
          <p:cNvSpPr>
            <a:spLocks noGrp="1"/>
          </p:cNvSpPr>
          <p:nvPr>
            <p:ph sz="half" idx="1" hasCustomPrompt="1"/>
          </p:nvPr>
        </p:nvSpPr>
        <p:spPr>
          <a:xfrm>
            <a:off x="5087154" y="2331791"/>
            <a:ext cx="6345893" cy="3721817"/>
          </a:xfrm>
        </p:spPr>
        <p:txBody>
          <a:bodyPr lIns="91440" rIns="91440">
            <a:normAutofit/>
          </a:bodyPr>
          <a:lstStyle>
            <a:lvl1pPr>
              <a:defRPr sz="1800"/>
            </a:lvl1pPr>
            <a:lvl2pPr>
              <a:defRPr sz="1800"/>
            </a:lvl2pPr>
            <a:lvl3pPr>
              <a:defRPr sz="1800"/>
            </a:lvl3pPr>
            <a:lvl4pPr>
              <a:defRPr sz="1800"/>
            </a:lvl4pPr>
            <a:lvl5pPr>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Slide Number Placeholder 2">
            <a:extLst>
              <a:ext uri="{FF2B5EF4-FFF2-40B4-BE49-F238E27FC236}">
                <a16:creationId xmlns:a16="http://schemas.microsoft.com/office/drawing/2014/main" id="{AE99A73D-155B-A133-9671-506F54A0559A}"/>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03958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3">
    <p:spTree>
      <p:nvGrpSpPr>
        <p:cNvPr id="1" name=""/>
        <p:cNvGrpSpPr/>
        <p:nvPr/>
      </p:nvGrpSpPr>
      <p:grpSpPr>
        <a:xfrm>
          <a:off x="0" y="0"/>
          <a:ext cx="0" cy="0"/>
          <a:chOff x="0" y="0"/>
          <a:chExt cx="0" cy="0"/>
        </a:xfrm>
      </p:grpSpPr>
      <p:pic>
        <p:nvPicPr>
          <p:cNvPr id="29" name="Graphic 28">
            <a:extLst>
              <a:ext uri="{FF2B5EF4-FFF2-40B4-BE49-F238E27FC236}">
                <a16:creationId xmlns:a16="http://schemas.microsoft.com/office/drawing/2014/main" id="{D5595DD5-43B0-252F-8BC6-6B74340C5BCF}"/>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t="7193"/>
          <a:stretch/>
        </p:blipFill>
        <p:spPr>
          <a:xfrm>
            <a:off x="1" y="-1"/>
            <a:ext cx="443344" cy="6856025"/>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sp>
        <p:nvSpPr>
          <p:cNvPr id="2" name="Title 1"/>
          <p:cNvSpPr>
            <a:spLocks noGrp="1"/>
          </p:cNvSpPr>
          <p:nvPr>
            <p:ph type="title" hasCustomPrompt="1"/>
          </p:nvPr>
        </p:nvSpPr>
        <p:spPr>
          <a:xfrm>
            <a:off x="1550564" y="1057274"/>
            <a:ext cx="9875463" cy="999746"/>
          </a:xfrm>
        </p:spPr>
        <p:txBody>
          <a:bodyPr tIns="0" bIns="0">
            <a:noAutofit/>
          </a:bodyPr>
          <a:lstStyle>
            <a:lvl1pPr algn="l">
              <a:lnSpc>
                <a:spcPct val="100000"/>
              </a:lnSpc>
              <a:defRPr sz="3600" b="1"/>
            </a:lvl1pPr>
          </a:lstStyle>
          <a:p>
            <a:r>
              <a:rPr lang="en-US" dirty="0"/>
              <a:t>Click to add title</a:t>
            </a:r>
          </a:p>
        </p:txBody>
      </p:sp>
      <p:sp>
        <p:nvSpPr>
          <p:cNvPr id="49" name="Freeform 48">
            <a:extLst>
              <a:ext uri="{FF2B5EF4-FFF2-40B4-BE49-F238E27FC236}">
                <a16:creationId xmlns:a16="http://schemas.microsoft.com/office/drawing/2014/main" id="{BC3A3767-6C5E-8188-0A49-955BBACE37F0}"/>
              </a:ext>
              <a:ext uri="{C183D7F6-B498-43B3-948B-1728B52AA6E4}">
                <adec:decorative xmlns:adec="http://schemas.microsoft.com/office/drawing/2017/decorative" val="1"/>
              </a:ext>
            </a:extLst>
          </p:cNvPr>
          <p:cNvSpPr/>
          <p:nvPr userDrawn="1"/>
        </p:nvSpPr>
        <p:spPr>
          <a:xfrm flipH="1" flipV="1">
            <a:off x="-3" y="4420134"/>
            <a:ext cx="1293237" cy="2437866"/>
          </a:xfrm>
          <a:custGeom>
            <a:avLst/>
            <a:gdLst>
              <a:gd name="connsiteX0" fmla="*/ 1293237 w 1293237"/>
              <a:gd name="connsiteY0" fmla="*/ 2437866 h 2437866"/>
              <a:gd name="connsiteX1" fmla="*/ 1292465 w 1293237"/>
              <a:gd name="connsiteY1" fmla="*/ 2437373 h 2437866"/>
              <a:gd name="connsiteX2" fmla="*/ 0 w 1293237"/>
              <a:gd name="connsiteY2" fmla="*/ 0 h 2437866"/>
              <a:gd name="connsiteX3" fmla="*/ 1293237 w 1293237"/>
              <a:gd name="connsiteY3" fmla="*/ 0 h 2437866"/>
            </a:gdLst>
            <a:ahLst/>
            <a:cxnLst>
              <a:cxn ang="0">
                <a:pos x="connsiteX0" y="connsiteY0"/>
              </a:cxn>
              <a:cxn ang="0">
                <a:pos x="connsiteX1" y="connsiteY1"/>
              </a:cxn>
              <a:cxn ang="0">
                <a:pos x="connsiteX2" y="connsiteY2"/>
              </a:cxn>
              <a:cxn ang="0">
                <a:pos x="connsiteX3" y="connsiteY3"/>
              </a:cxn>
            </a:cxnLst>
            <a:rect l="l" t="t" r="r" b="b"/>
            <a:pathLst>
              <a:path w="1293237" h="2437866">
                <a:moveTo>
                  <a:pt x="1293237" y="2437866"/>
                </a:moveTo>
                <a:lnTo>
                  <a:pt x="1292465" y="2437373"/>
                </a:lnTo>
                <a:cubicBezTo>
                  <a:pt x="511725" y="1903845"/>
                  <a:pt x="0" y="1011184"/>
                  <a:pt x="0" y="0"/>
                </a:cubicBezTo>
                <a:lnTo>
                  <a:pt x="1293237" y="0"/>
                </a:lnTo>
                <a:close/>
              </a:path>
            </a:pathLst>
          </a:custGeom>
          <a:solidFill>
            <a:schemeClr val="accent1"/>
          </a:solidFill>
          <a:ln w="4763" cap="flat">
            <a:noFill/>
            <a:prstDash val="solid"/>
            <a:miter/>
          </a:ln>
        </p:spPr>
        <p:txBody>
          <a:bodyPr wrap="square" rtlCol="0" anchor="ctr">
            <a:noAutofit/>
          </a:bodyPr>
          <a:lstStyle/>
          <a:p>
            <a:endParaRPr lang="en-US" dirty="0"/>
          </a:p>
        </p:txBody>
      </p:sp>
      <p:sp>
        <p:nvSpPr>
          <p:cNvPr id="16" name="Content Placeholder 3">
            <a:extLst>
              <a:ext uri="{FF2B5EF4-FFF2-40B4-BE49-F238E27FC236}">
                <a16:creationId xmlns:a16="http://schemas.microsoft.com/office/drawing/2014/main" id="{E4BD7F71-D12B-4F27-1505-FF681CF55F73}"/>
              </a:ext>
            </a:extLst>
          </p:cNvPr>
          <p:cNvSpPr>
            <a:spLocks noGrp="1"/>
          </p:cNvSpPr>
          <p:nvPr>
            <p:ph sz="half" idx="2" hasCustomPrompt="1"/>
          </p:nvPr>
        </p:nvSpPr>
        <p:spPr>
          <a:xfrm>
            <a:off x="1550564" y="2303028"/>
            <a:ext cx="5829147"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FB87C65D-4EF3-18C8-18A8-477F87A37E51}"/>
              </a:ext>
            </a:extLst>
          </p:cNvPr>
          <p:cNvSpPr>
            <a:spLocks noGrp="1"/>
          </p:cNvSpPr>
          <p:nvPr>
            <p:ph sz="half" idx="15" hasCustomPrompt="1"/>
          </p:nvPr>
        </p:nvSpPr>
        <p:spPr>
          <a:xfrm>
            <a:off x="7940842" y="2303028"/>
            <a:ext cx="3485184"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Slide Number Placeholder 2">
            <a:extLst>
              <a:ext uri="{FF2B5EF4-FFF2-40B4-BE49-F238E27FC236}">
                <a16:creationId xmlns:a16="http://schemas.microsoft.com/office/drawing/2014/main" id="{AEFFA34C-885D-E995-D8F9-B4ACFBF3110D}"/>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pic>
        <p:nvPicPr>
          <p:cNvPr id="43" name="Graphic 42">
            <a:extLst>
              <a:ext uri="{FF2B5EF4-FFF2-40B4-BE49-F238E27FC236}">
                <a16:creationId xmlns:a16="http://schemas.microsoft.com/office/drawing/2014/main" id="{C6639AD7-128F-B39D-B45F-0F22A2C6D68B}"/>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t="7193"/>
          <a:stretch/>
        </p:blipFill>
        <p:spPr>
          <a:xfrm rot="5400000">
            <a:off x="6072641" y="-5676015"/>
            <a:ext cx="443344" cy="11795374"/>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pic>
        <p:nvPicPr>
          <p:cNvPr id="54" name="Graphic 53">
            <a:extLst>
              <a:ext uri="{FF2B5EF4-FFF2-40B4-BE49-F238E27FC236}">
                <a16:creationId xmlns:a16="http://schemas.microsoft.com/office/drawing/2014/main" id="{48479A23-C29C-C711-510C-05B69B882268}"/>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11443" r="10857"/>
          <a:stretch/>
        </p:blipFill>
        <p:spPr>
          <a:xfrm rot="16200000">
            <a:off x="-6447" y="6444"/>
            <a:ext cx="1961253" cy="1948364"/>
          </a:xfrm>
          <a:custGeom>
            <a:avLst/>
            <a:gdLst>
              <a:gd name="connsiteX0" fmla="*/ 1961253 w 1961253"/>
              <a:gd name="connsiteY0" fmla="*/ 0 h 1948364"/>
              <a:gd name="connsiteX1" fmla="*/ 1961253 w 1961253"/>
              <a:gd name="connsiteY1" fmla="*/ 1948364 h 1948364"/>
              <a:gd name="connsiteX2" fmla="*/ 0 w 1961253"/>
              <a:gd name="connsiteY2" fmla="*/ 1948364 h 1948364"/>
              <a:gd name="connsiteX3" fmla="*/ 0 w 1961253"/>
              <a:gd name="connsiteY3" fmla="*/ 0 h 1948364"/>
            </a:gdLst>
            <a:ahLst/>
            <a:cxnLst>
              <a:cxn ang="0">
                <a:pos x="connsiteX0" y="connsiteY0"/>
              </a:cxn>
              <a:cxn ang="0">
                <a:pos x="connsiteX1" y="connsiteY1"/>
              </a:cxn>
              <a:cxn ang="0">
                <a:pos x="connsiteX2" y="connsiteY2"/>
              </a:cxn>
              <a:cxn ang="0">
                <a:pos x="connsiteX3" y="connsiteY3"/>
              </a:cxn>
            </a:cxnLst>
            <a:rect l="l" t="t" r="r" b="b"/>
            <a:pathLst>
              <a:path w="1961253" h="1948364">
                <a:moveTo>
                  <a:pt x="1961253" y="0"/>
                </a:moveTo>
                <a:lnTo>
                  <a:pt x="1961253" y="1948364"/>
                </a:lnTo>
                <a:lnTo>
                  <a:pt x="0" y="1948364"/>
                </a:lnTo>
                <a:lnTo>
                  <a:pt x="0" y="0"/>
                </a:lnTo>
                <a:close/>
              </a:path>
            </a:pathLst>
          </a:custGeom>
        </p:spPr>
      </p:pic>
      <p:sp>
        <p:nvSpPr>
          <p:cNvPr id="7" name="Image 2">
            <a:extLst>
              <a:ext uri="{FF2B5EF4-FFF2-40B4-BE49-F238E27FC236}">
                <a16:creationId xmlns:a16="http://schemas.microsoft.com/office/drawing/2014/main" id="{F3DC42FA-4B8F-2EFC-CAB4-1CCAB93BEB7B}"/>
              </a:ext>
              <a:ext uri="{C183D7F6-B498-43B3-948B-1728B52AA6E4}">
                <adec:decorative xmlns:adec="http://schemas.microsoft.com/office/drawing/2017/decorative" val="1"/>
              </a:ext>
            </a:extLst>
          </p:cNvPr>
          <p:cNvSpPr/>
          <p:nvPr userDrawn="1"/>
        </p:nvSpPr>
        <p:spPr>
          <a:xfrm>
            <a:off x="396626" y="4929577"/>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Tree>
    <p:extLst>
      <p:ext uri="{BB962C8B-B14F-4D97-AF65-F5344CB8AC3E}">
        <p14:creationId xmlns:p14="http://schemas.microsoft.com/office/powerpoint/2010/main" val="2586650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0"/>
            <a:ext cx="12216063" cy="3467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1057274"/>
            <a:ext cx="10511627" cy="1012785"/>
          </a:xfrm>
        </p:spPr>
        <p:txBody>
          <a:bodyPr tIns="0" bIns="0"/>
          <a:lstStyle>
            <a:lvl1pPr algn="ctr">
              <a:lnSpc>
                <a:spcPct val="100000"/>
              </a:lnSpc>
              <a:defRPr sz="3600">
                <a:solidFill>
                  <a:schemeClr val="accent6"/>
                </a:solidFill>
              </a:defRPr>
            </a:lvl1pPr>
          </a:lstStyle>
          <a:p>
            <a:r>
              <a:rPr lang="en-US" dirty="0"/>
              <a:t>Click to add title</a:t>
            </a:r>
          </a:p>
        </p:txBody>
      </p:sp>
      <p:sp>
        <p:nvSpPr>
          <p:cNvPr id="14" name="Content Placeholder 5">
            <a:extLst>
              <a:ext uri="{FF2B5EF4-FFF2-40B4-BE49-F238E27FC236}">
                <a16:creationId xmlns:a16="http://schemas.microsoft.com/office/drawing/2014/main" id="{4D6DED8E-165F-59D7-F01C-4EF0446E5FC0}"/>
              </a:ext>
            </a:extLst>
          </p:cNvPr>
          <p:cNvSpPr>
            <a:spLocks noGrp="1"/>
          </p:cNvSpPr>
          <p:nvPr userDrawn="1">
            <p:ph sz="quarter" idx="4" hasCustomPrompt="1"/>
          </p:nvPr>
        </p:nvSpPr>
        <p:spPr>
          <a:xfrm>
            <a:off x="914400" y="2316067"/>
            <a:ext cx="10511627" cy="3948557"/>
          </a:xfrm>
        </p:spPr>
        <p:txBody>
          <a:bodyPr lIns="91440" tIns="91440" rIns="91440" bIns="9144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lide Number Placeholder 2">
            <a:extLst>
              <a:ext uri="{FF2B5EF4-FFF2-40B4-BE49-F238E27FC236}">
                <a16:creationId xmlns:a16="http://schemas.microsoft.com/office/drawing/2014/main" id="{2933FDAB-13EE-5F9F-5DFC-A5A60BC63623}"/>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7508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 uri="{C183D7F6-B498-43B3-948B-1728B52AA6E4}">
                <adec:decorative xmlns:adec="http://schemas.microsoft.com/office/drawing/2017/decorative" val="1"/>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FEB515B5-2D9F-58E1-6E3C-CCBF105D891E}"/>
              </a:ext>
              <a:ext uri="{C183D7F6-B498-43B3-948B-1728B52AA6E4}">
                <adec:decorative xmlns:adec="http://schemas.microsoft.com/office/drawing/2017/decorative" val="1"/>
              </a:ext>
            </a:extLst>
          </p:cNvPr>
          <p:cNvSpPr/>
          <p:nvPr userDrawn="1"/>
        </p:nvSpPr>
        <p:spPr>
          <a:xfrm>
            <a:off x="7527501" y="0"/>
            <a:ext cx="4671276" cy="6857999"/>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a:extLst>
              <a:ext uri="{FF2B5EF4-FFF2-40B4-BE49-F238E27FC236}">
                <a16:creationId xmlns:a16="http://schemas.microsoft.com/office/drawing/2014/main" id="{5CCFEDF9-5B69-87BA-8A33-35033DA4013F}"/>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8766586" y="0"/>
            <a:ext cx="3432191" cy="3432191"/>
          </a:xfrm>
          <a:prstGeom prst="rect">
            <a:avLst/>
          </a:prstGeom>
        </p:spPr>
      </p:pic>
      <p:sp>
        <p:nvSpPr>
          <p:cNvPr id="2" name="Title 1"/>
          <p:cNvSpPr>
            <a:spLocks noGrp="1"/>
          </p:cNvSpPr>
          <p:nvPr>
            <p:ph type="ctrTitle" hasCustomPrompt="1"/>
          </p:nvPr>
        </p:nvSpPr>
        <p:spPr>
          <a:xfrm>
            <a:off x="914401" y="849782"/>
            <a:ext cx="5715000" cy="2727709"/>
          </a:xfrm>
        </p:spPr>
        <p:txBody>
          <a:bodyPr tIns="0" bIns="0" anchor="b" anchorCtr="0">
            <a:noAutofit/>
          </a:bodyPr>
          <a:lstStyle>
            <a:lvl1pPr algn="l">
              <a:lnSpc>
                <a:spcPct val="100000"/>
              </a:lnSpc>
              <a:defRPr sz="3600"/>
            </a:lvl1pPr>
          </a:lstStyle>
          <a:p>
            <a:r>
              <a:rPr lang="en-US" dirty="0"/>
              <a:t>Click to add title</a:t>
            </a:r>
          </a:p>
        </p:txBody>
      </p:sp>
      <p:sp>
        <p:nvSpPr>
          <p:cNvPr id="6" name="Subtitle 2">
            <a:extLst>
              <a:ext uri="{FF2B5EF4-FFF2-40B4-BE49-F238E27FC236}">
                <a16:creationId xmlns:a16="http://schemas.microsoft.com/office/drawing/2014/main" id="{86F10CB4-CF79-A942-DA9C-04CBB7C89DC3}"/>
              </a:ext>
            </a:extLst>
          </p:cNvPr>
          <p:cNvSpPr>
            <a:spLocks noGrp="1"/>
          </p:cNvSpPr>
          <p:nvPr>
            <p:ph type="subTitle" idx="1" hasCustomPrompt="1"/>
          </p:nvPr>
        </p:nvSpPr>
        <p:spPr>
          <a:xfrm>
            <a:off x="914401" y="3813606"/>
            <a:ext cx="5715000" cy="2234642"/>
          </a:xfrm>
        </p:spPr>
        <p:txBody>
          <a:bodyPr lIns="91440" tIns="0" rIns="91440" bIns="0" anchor="t" anchorCtr="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2372898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p:txBody>
          <a:bodyPr anchor="ctr" anchorCtr="0"/>
          <a:lstStyle/>
          <a:p>
            <a:r>
              <a:rPr lang="en-US" dirty="0"/>
              <a:t>Click to add title</a:t>
            </a:r>
          </a:p>
        </p:txBody>
      </p:sp>
      <p:sp>
        <p:nvSpPr>
          <p:cNvPr id="5" name="Slide Number Placeholder 4"/>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Slide Number Placeholder 3"/>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58952" y="758952"/>
            <a:ext cx="3932237" cy="1524662"/>
          </a:xfrm>
        </p:spPr>
        <p:txBody>
          <a:bodyPr anchor="b"/>
          <a:lstStyle>
            <a:lvl1pPr>
              <a:lnSpc>
                <a:spcPct val="100000"/>
              </a:lnSpc>
              <a:defRPr sz="3200"/>
            </a:lvl1pPr>
          </a:lstStyle>
          <a:p>
            <a:r>
              <a:rPr lang="en-US" dirty="0"/>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58952" y="2286000"/>
            <a:ext cx="3932237" cy="356708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Content Placeholder 2"/>
          <p:cNvSpPr>
            <a:spLocks noGrp="1"/>
          </p:cNvSpPr>
          <p:nvPr>
            <p:ph idx="1" hasCustomPrompt="1"/>
          </p:nvPr>
        </p:nvSpPr>
        <p:spPr>
          <a:xfrm>
            <a:off x="5183187" y="741459"/>
            <a:ext cx="6242839" cy="5119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5005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60938" y="755372"/>
            <a:ext cx="3931920" cy="1527048"/>
          </a:xfrm>
        </p:spPr>
        <p:txBody>
          <a:bodyPr anchor="b"/>
          <a:lstStyle>
            <a:lvl1pPr>
              <a:lnSpc>
                <a:spcPct val="100000"/>
              </a:lnSpc>
              <a:defRPr sz="3200"/>
            </a:lvl1pPr>
          </a:lstStyle>
          <a:p>
            <a:r>
              <a:rPr lang="en-US" dirty="0"/>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60938" y="2286001"/>
            <a:ext cx="393192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Picture Placeholder 2"/>
          <p:cNvSpPr>
            <a:spLocks noGrp="1" noChangeAspect="1"/>
          </p:cNvSpPr>
          <p:nvPr>
            <p:ph type="pic" idx="1" hasCustomPrompt="1"/>
          </p:nvPr>
        </p:nvSpPr>
        <p:spPr>
          <a:xfrm>
            <a:off x="5262700" y="987425"/>
            <a:ext cx="6172200" cy="4873625"/>
          </a:xfrm>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to add picture</a:t>
            </a:r>
          </a:p>
        </p:txBody>
      </p:sp>
    </p:spTree>
    <p:extLst>
      <p:ext uri="{BB962C8B-B14F-4D97-AF65-F5344CB8AC3E}">
        <p14:creationId xmlns:p14="http://schemas.microsoft.com/office/powerpoint/2010/main" val="2234670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12170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438475" y="457199"/>
            <a:ext cx="987552" cy="244503"/>
          </a:xfrm>
          <a:prstGeom prst="rect">
            <a:avLst/>
          </a:prstGeom>
        </p:spPr>
        <p:txBody>
          <a:bodyPr vert="horz" lIns="91440" tIns="45720" rIns="0" bIns="45720" rtlCol="0" anchor="ctr"/>
          <a:lstStyle>
            <a:lvl1pPr algn="r">
              <a:defRPr sz="1200">
                <a:solidFill>
                  <a:schemeClr val="accent6"/>
                </a:solidFill>
                <a:latin typeface="+mn-lt"/>
                <a:cs typeface="Arial" panose="020B0604020202020204" pitchFamily="34" charset="0"/>
              </a:defRPr>
            </a:lvl1pPr>
          </a:lstStyle>
          <a:p>
            <a:fld id="{48F63A3B-78C7-47BE-AE5E-E10140E04643}" type="slidenum">
              <a:rPr lang="en-US" smtClean="0"/>
              <a:pPr/>
              <a:t>‹#›</a:t>
            </a:fld>
            <a:endParaRPr lang="en-US" dirty="0"/>
          </a:p>
        </p:txBody>
      </p:sp>
      <p:sp>
        <p:nvSpPr>
          <p:cNvPr id="2" name="Title Placeholder 1"/>
          <p:cNvSpPr>
            <a:spLocks noGrp="1"/>
          </p:cNvSpPr>
          <p:nvPr>
            <p:ph type="title"/>
          </p:nvPr>
        </p:nvSpPr>
        <p:spPr>
          <a:xfrm>
            <a:off x="758952" y="731520"/>
            <a:ext cx="10671048" cy="1362057"/>
          </a:xfrm>
          <a:prstGeom prst="rect">
            <a:avLst/>
          </a:prstGeom>
        </p:spPr>
        <p:txBody>
          <a:bodyPr vert="horz" lIns="91440" tIns="45720" rIns="91440" bIns="45720" rtlCol="0" anchor="b" anchorCtr="0">
            <a:noAutofit/>
          </a:bodyPr>
          <a:lstStyle/>
          <a:p>
            <a:r>
              <a:rPr lang="hr-HR"/>
              <a:t>Kliknite da biste uredili stil naslova matrice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80" r:id="rId3"/>
    <p:sldLayoutId id="2147483653" r:id="rId4"/>
    <p:sldLayoutId id="2147483668" r:id="rId5"/>
    <p:sldLayoutId id="2147483685" r:id="rId6"/>
    <p:sldLayoutId id="2147483686" r:id="rId7"/>
    <p:sldLayoutId id="2147483687" r:id="rId8"/>
    <p:sldLayoutId id="2147483688" r:id="rId9"/>
    <p:sldLayoutId id="2147483689" r:id="rId10"/>
    <p:sldLayoutId id="2147483691" r:id="rId11"/>
    <p:sldLayoutId id="2147483692" r:id="rId12"/>
    <p:sldLayoutId id="2147483676" r:id="rId13"/>
    <p:sldLayoutId id="2147483656" r:id="rId14"/>
    <p:sldLayoutId id="2147483657" r:id="rId15"/>
    <p:sldLayoutId id="2147483658" r:id="rId16"/>
    <p:sldLayoutId id="2147483659" r:id="rId17"/>
    <p:sldLayoutId id="2147483693" r:id="rId18"/>
  </p:sldLayoutIdLst>
  <p:hf hdr="0" ftr="0" dt="0"/>
  <p:txStyles>
    <p:titleStyle>
      <a:lvl1pPr algn="ctr" defTabSz="914400" rtl="0" eaLnBrk="1" latinLnBrk="0" hangingPunct="1">
        <a:lnSpc>
          <a:spcPts val="4875"/>
        </a:lnSpc>
        <a:spcBef>
          <a:spcPct val="0"/>
        </a:spcBef>
        <a:buNone/>
        <a:defRPr sz="38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7FF65-A536-F639-8591-ED024C223308}"/>
              </a:ext>
            </a:extLst>
          </p:cNvPr>
          <p:cNvSpPr>
            <a:spLocks noGrp="1"/>
          </p:cNvSpPr>
          <p:nvPr>
            <p:ph type="ctrTitle"/>
          </p:nvPr>
        </p:nvSpPr>
        <p:spPr>
          <a:xfrm>
            <a:off x="2899790" y="810227"/>
            <a:ext cx="6392421" cy="3831221"/>
          </a:xfrm>
        </p:spPr>
        <p:txBody>
          <a:bodyPr anchor="ctr"/>
          <a:lstStyle/>
          <a:p>
            <a:r>
              <a:rPr lang="en-US" dirty="0"/>
              <a:t>Connection in Action – Conflict Prevention and Collaboration</a:t>
            </a:r>
          </a:p>
        </p:txBody>
      </p:sp>
    </p:spTree>
    <p:extLst>
      <p:ext uri="{BB962C8B-B14F-4D97-AF65-F5344CB8AC3E}">
        <p14:creationId xmlns:p14="http://schemas.microsoft.com/office/powerpoint/2010/main" val="2202437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13AB228-DC9E-0F27-F5CE-545C0D2C3C7A}"/>
              </a:ext>
            </a:extLst>
          </p:cNvPr>
          <p:cNvSpPr>
            <a:spLocks noGrp="1"/>
          </p:cNvSpPr>
          <p:nvPr>
            <p:ph type="title"/>
          </p:nvPr>
        </p:nvSpPr>
        <p:spPr/>
        <p:txBody>
          <a:bodyPr/>
          <a:lstStyle/>
          <a:p>
            <a:endParaRPr lang="en-US"/>
          </a:p>
        </p:txBody>
      </p:sp>
      <p:sp>
        <p:nvSpPr>
          <p:cNvPr id="3" name="Rezervirano mjesto sadržaja 2">
            <a:extLst>
              <a:ext uri="{FF2B5EF4-FFF2-40B4-BE49-F238E27FC236}">
                <a16:creationId xmlns:a16="http://schemas.microsoft.com/office/drawing/2014/main" id="{D045DC38-EFA5-4ECF-D080-8D68A8036373}"/>
              </a:ext>
            </a:extLst>
          </p:cNvPr>
          <p:cNvSpPr>
            <a:spLocks noGrp="1"/>
          </p:cNvSpPr>
          <p:nvPr>
            <p:ph idx="1"/>
          </p:nvPr>
        </p:nvSpPr>
        <p:spPr/>
        <p:txBody>
          <a:bodyPr/>
          <a:lstStyle/>
          <a:p>
            <a:r>
              <a:rPr lang="en-US" i="1" dirty="0"/>
              <a:t>Conflict is not the opposite of connection.</a:t>
            </a:r>
            <a:endParaRPr lang="en-US" dirty="0"/>
          </a:p>
          <a:p>
            <a:r>
              <a:rPr lang="en-US" i="1" dirty="0"/>
              <a:t>It is often a signal that connection has been weakened.</a:t>
            </a:r>
            <a:endParaRPr lang="en-US" dirty="0"/>
          </a:p>
          <a:p>
            <a:endParaRPr lang="en-US" dirty="0"/>
          </a:p>
        </p:txBody>
      </p:sp>
      <p:sp>
        <p:nvSpPr>
          <p:cNvPr id="4" name="Rezervirano mjesto broja slajda 3">
            <a:extLst>
              <a:ext uri="{FF2B5EF4-FFF2-40B4-BE49-F238E27FC236}">
                <a16:creationId xmlns:a16="http://schemas.microsoft.com/office/drawing/2014/main" id="{C2943F05-8615-DA30-3229-491165EFE45A}"/>
              </a:ext>
            </a:extLst>
          </p:cNvPr>
          <p:cNvSpPr>
            <a:spLocks noGrp="1"/>
          </p:cNvSpPr>
          <p:nvPr>
            <p:ph type="sldNum" sz="quarter" idx="10"/>
          </p:nvPr>
        </p:nvSpPr>
        <p:spPr/>
        <p:txBody>
          <a:bodyPr/>
          <a:lstStyle/>
          <a:p>
            <a:fld id="{48F63A3B-78C7-47BE-AE5E-E10140E04643}" type="slidenum">
              <a:rPr lang="en-US" smtClean="0"/>
              <a:pPr/>
              <a:t>2</a:t>
            </a:fld>
            <a:endParaRPr lang="en-US" dirty="0"/>
          </a:p>
        </p:txBody>
      </p:sp>
    </p:spTree>
    <p:extLst>
      <p:ext uri="{BB962C8B-B14F-4D97-AF65-F5344CB8AC3E}">
        <p14:creationId xmlns:p14="http://schemas.microsoft.com/office/powerpoint/2010/main" val="1034672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2975A78-5CDC-0FE7-DDAE-45E29A2A4000}"/>
              </a:ext>
            </a:extLst>
          </p:cNvPr>
          <p:cNvSpPr>
            <a:spLocks noGrp="1"/>
          </p:cNvSpPr>
          <p:nvPr>
            <p:ph type="title"/>
          </p:nvPr>
        </p:nvSpPr>
        <p:spPr>
          <a:xfrm>
            <a:off x="639095" y="291595"/>
            <a:ext cx="9444037" cy="1531357"/>
          </a:xfrm>
        </p:spPr>
        <p:txBody>
          <a:bodyPr/>
          <a:lstStyle/>
          <a:p>
            <a:r>
              <a:rPr lang="en-US" dirty="0"/>
              <a:t>Conflict is rarely about the </a:t>
            </a:r>
            <a:r>
              <a:rPr lang="en-US" dirty="0" err="1"/>
              <a:t>behaviour</a:t>
            </a:r>
            <a:r>
              <a:rPr lang="en-US" dirty="0"/>
              <a:t> itself.</a:t>
            </a:r>
            <a:endParaRPr lang="en-US" b="0" dirty="0"/>
          </a:p>
        </p:txBody>
      </p:sp>
      <p:sp>
        <p:nvSpPr>
          <p:cNvPr id="3" name="Rezervirano mjesto sadržaja 2">
            <a:extLst>
              <a:ext uri="{FF2B5EF4-FFF2-40B4-BE49-F238E27FC236}">
                <a16:creationId xmlns:a16="http://schemas.microsoft.com/office/drawing/2014/main" id="{D2DE3241-ED8D-6439-4623-9BB26B84E46A}"/>
              </a:ext>
            </a:extLst>
          </p:cNvPr>
          <p:cNvSpPr>
            <a:spLocks noGrp="1"/>
          </p:cNvSpPr>
          <p:nvPr>
            <p:ph idx="1"/>
          </p:nvPr>
        </p:nvSpPr>
        <p:spPr>
          <a:xfrm>
            <a:off x="757083" y="2175879"/>
            <a:ext cx="6583680" cy="3987854"/>
          </a:xfrm>
        </p:spPr>
        <p:txBody>
          <a:bodyPr>
            <a:normAutofit fontScale="70000" lnSpcReduction="20000"/>
          </a:bodyPr>
          <a:lstStyle/>
          <a:p>
            <a:r>
              <a:rPr lang="en-US" sz="3400" u="sng" dirty="0"/>
              <a:t>It is usually driven by: </a:t>
            </a:r>
          </a:p>
          <a:p>
            <a:r>
              <a:rPr lang="en-US" sz="3400" dirty="0"/>
              <a:t>unmet psychological needs </a:t>
            </a:r>
          </a:p>
          <a:p>
            <a:r>
              <a:rPr lang="en-US" sz="3400" dirty="0"/>
              <a:t>fear </a:t>
            </a:r>
          </a:p>
          <a:p>
            <a:r>
              <a:rPr lang="en-US" sz="3400" dirty="0"/>
              <a:t>exclusion </a:t>
            </a:r>
          </a:p>
          <a:p>
            <a:r>
              <a:rPr lang="en-US" sz="3400" dirty="0"/>
              <a:t>misunderstanding </a:t>
            </a:r>
          </a:p>
          <a:p>
            <a:r>
              <a:rPr lang="en-US" sz="3400" dirty="0"/>
              <a:t>competition </a:t>
            </a:r>
          </a:p>
          <a:p>
            <a:r>
              <a:rPr lang="en-US" sz="3400" dirty="0"/>
              <a:t>stress </a:t>
            </a:r>
          </a:p>
          <a:p>
            <a:r>
              <a:rPr lang="en-US" sz="3400" dirty="0"/>
              <a:t>emotional dysregulation</a:t>
            </a:r>
          </a:p>
          <a:p>
            <a:endParaRPr lang="en-US" dirty="0"/>
          </a:p>
        </p:txBody>
      </p:sp>
      <p:sp>
        <p:nvSpPr>
          <p:cNvPr id="4" name="Rezervirano mjesto broja slajda 3">
            <a:extLst>
              <a:ext uri="{FF2B5EF4-FFF2-40B4-BE49-F238E27FC236}">
                <a16:creationId xmlns:a16="http://schemas.microsoft.com/office/drawing/2014/main" id="{49826F7E-70AA-B58E-019D-6753BB089BA3}"/>
              </a:ext>
            </a:extLst>
          </p:cNvPr>
          <p:cNvSpPr>
            <a:spLocks noGrp="1"/>
          </p:cNvSpPr>
          <p:nvPr>
            <p:ph type="sldNum" sz="quarter" idx="10"/>
          </p:nvPr>
        </p:nvSpPr>
        <p:spPr/>
        <p:txBody>
          <a:bodyPr/>
          <a:lstStyle/>
          <a:p>
            <a:fld id="{48F63A3B-78C7-47BE-AE5E-E10140E04643}" type="slidenum">
              <a:rPr lang="en-US" smtClean="0"/>
              <a:pPr/>
              <a:t>3</a:t>
            </a:fld>
            <a:endParaRPr lang="en-US" dirty="0"/>
          </a:p>
        </p:txBody>
      </p:sp>
    </p:spTree>
    <p:extLst>
      <p:ext uri="{BB962C8B-B14F-4D97-AF65-F5344CB8AC3E}">
        <p14:creationId xmlns:p14="http://schemas.microsoft.com/office/powerpoint/2010/main" val="2281827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A5AEB40-9D86-B767-9388-5232D5CE245A}"/>
              </a:ext>
            </a:extLst>
          </p:cNvPr>
          <p:cNvSpPr>
            <a:spLocks noGrp="1"/>
          </p:cNvSpPr>
          <p:nvPr>
            <p:ph type="title"/>
          </p:nvPr>
        </p:nvSpPr>
        <p:spPr/>
        <p:txBody>
          <a:bodyPr/>
          <a:lstStyle/>
          <a:p>
            <a:r>
              <a:rPr lang="en-US" dirty="0"/>
              <a:t>Why conflict happens</a:t>
            </a:r>
          </a:p>
        </p:txBody>
      </p:sp>
      <p:sp>
        <p:nvSpPr>
          <p:cNvPr id="3" name="Rezervirano mjesto sadržaja 2">
            <a:extLst>
              <a:ext uri="{FF2B5EF4-FFF2-40B4-BE49-F238E27FC236}">
                <a16:creationId xmlns:a16="http://schemas.microsoft.com/office/drawing/2014/main" id="{012C08A2-664C-20EE-FFF4-277869BC6DA4}"/>
              </a:ext>
            </a:extLst>
          </p:cNvPr>
          <p:cNvSpPr>
            <a:spLocks noGrp="1"/>
          </p:cNvSpPr>
          <p:nvPr>
            <p:ph idx="1"/>
          </p:nvPr>
        </p:nvSpPr>
        <p:spPr/>
        <p:txBody>
          <a:bodyPr/>
          <a:lstStyle/>
          <a:p>
            <a:endParaRPr lang="en-US"/>
          </a:p>
        </p:txBody>
      </p:sp>
      <p:sp>
        <p:nvSpPr>
          <p:cNvPr id="4" name="Rezervirano mjesto slike 3">
            <a:extLst>
              <a:ext uri="{FF2B5EF4-FFF2-40B4-BE49-F238E27FC236}">
                <a16:creationId xmlns:a16="http://schemas.microsoft.com/office/drawing/2014/main" id="{0ED62D40-93C9-B8D7-CECB-BAC2C09EA777}"/>
              </a:ext>
            </a:extLst>
          </p:cNvPr>
          <p:cNvSpPr>
            <a:spLocks noGrp="1"/>
          </p:cNvSpPr>
          <p:nvPr>
            <p:ph type="pic" sz="quarter" idx="11"/>
          </p:nvPr>
        </p:nvSpPr>
        <p:spPr/>
      </p:sp>
      <p:pic>
        <p:nvPicPr>
          <p:cNvPr id="5" name="Slika 4" descr="School Conflict Stock Illustrations – 2,301 School Conflict Stock  Illustrations, Vectors &amp; Clipart - Dreamstime">
            <a:extLst>
              <a:ext uri="{FF2B5EF4-FFF2-40B4-BE49-F238E27FC236}">
                <a16:creationId xmlns:a16="http://schemas.microsoft.com/office/drawing/2014/main" id="{4547E1AF-6A6A-67B7-52C9-7BCEFA343A31}"/>
              </a:ext>
            </a:extLst>
          </p:cNvPr>
          <p:cNvPicPr>
            <a:picLocks noChangeAspect="1"/>
          </p:cNvPicPr>
          <p:nvPr/>
        </p:nvPicPr>
        <p:blipFill>
          <a:blip r:embed="rId2"/>
          <a:stretch>
            <a:fillRect/>
          </a:stretch>
        </p:blipFill>
        <p:spPr>
          <a:xfrm>
            <a:off x="5610579" y="-1"/>
            <a:ext cx="6581422" cy="6894039"/>
          </a:xfrm>
          <a:prstGeom prst="rect">
            <a:avLst/>
          </a:prstGeom>
        </p:spPr>
      </p:pic>
    </p:spTree>
    <p:extLst>
      <p:ext uri="{BB962C8B-B14F-4D97-AF65-F5344CB8AC3E}">
        <p14:creationId xmlns:p14="http://schemas.microsoft.com/office/powerpoint/2010/main" val="346841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874163F-D33B-F1B1-3C09-90B796EC989D}"/>
              </a:ext>
            </a:extLst>
          </p:cNvPr>
          <p:cNvSpPr>
            <a:spLocks noGrp="1"/>
          </p:cNvSpPr>
          <p:nvPr>
            <p:ph type="title"/>
          </p:nvPr>
        </p:nvSpPr>
        <p:spPr>
          <a:xfrm>
            <a:off x="765974" y="291595"/>
            <a:ext cx="10660052" cy="1672672"/>
          </a:xfrm>
        </p:spPr>
        <p:txBody>
          <a:bodyPr/>
          <a:lstStyle/>
          <a:p>
            <a:r>
              <a:rPr lang="en-US" dirty="0"/>
              <a:t>Morton Deutsch’s Theory of Conflict Resolution (1973, 2006)</a:t>
            </a:r>
            <a:br>
              <a:rPr lang="en-US" dirty="0"/>
            </a:br>
            <a:endParaRPr lang="en-US" dirty="0"/>
          </a:p>
        </p:txBody>
      </p:sp>
      <p:sp>
        <p:nvSpPr>
          <p:cNvPr id="3" name="Rezervirano mjesto sadržaja 2">
            <a:extLst>
              <a:ext uri="{FF2B5EF4-FFF2-40B4-BE49-F238E27FC236}">
                <a16:creationId xmlns:a16="http://schemas.microsoft.com/office/drawing/2014/main" id="{9C9328DE-0B2E-68BF-35A2-E8127F22B656}"/>
              </a:ext>
            </a:extLst>
          </p:cNvPr>
          <p:cNvSpPr>
            <a:spLocks noGrp="1"/>
          </p:cNvSpPr>
          <p:nvPr>
            <p:ph idx="1"/>
          </p:nvPr>
        </p:nvSpPr>
        <p:spPr>
          <a:xfrm>
            <a:off x="914400" y="1822951"/>
            <a:ext cx="8398933" cy="4743453"/>
          </a:xfrm>
        </p:spPr>
        <p:style>
          <a:lnRef idx="2">
            <a:schemeClr val="accent1"/>
          </a:lnRef>
          <a:fillRef idx="1">
            <a:schemeClr val="lt1"/>
          </a:fillRef>
          <a:effectRef idx="0">
            <a:schemeClr val="accent1"/>
          </a:effectRef>
          <a:fontRef idx="minor">
            <a:schemeClr val="dk1"/>
          </a:fontRef>
        </p:style>
        <p:txBody>
          <a:bodyPr>
            <a:normAutofit/>
          </a:bodyPr>
          <a:lstStyle/>
          <a:p>
            <a:r>
              <a:rPr lang="en-US" b="1" dirty="0"/>
              <a:t>Two Types of Classroom Conflict:</a:t>
            </a:r>
            <a:endParaRPr lang="en-US" dirty="0"/>
          </a:p>
          <a:p>
            <a:r>
              <a:rPr lang="en-US" i="1" dirty="0"/>
              <a:t>Interpersonal:</a:t>
            </a:r>
            <a:r>
              <a:rPr lang="en-US" dirty="0"/>
              <a:t> Clashes of personality, communication styles, and cultural norms.</a:t>
            </a:r>
          </a:p>
          <a:p>
            <a:r>
              <a:rPr lang="en-US" i="1" dirty="0"/>
              <a:t>Structural:</a:t>
            </a:r>
            <a:r>
              <a:rPr lang="en-US" dirty="0"/>
              <a:t> Created by the environment, rules, and how activities are set up.</a:t>
            </a:r>
          </a:p>
          <a:p>
            <a:endParaRPr lang="en-US" dirty="0"/>
          </a:p>
          <a:p>
            <a:r>
              <a:rPr lang="en-US" b="1" dirty="0"/>
              <a:t>The Crucial Shift:</a:t>
            </a:r>
            <a:r>
              <a:rPr lang="en-US" dirty="0"/>
              <a:t> Changing the environment is easier than changing a personality.</a:t>
            </a:r>
          </a:p>
          <a:p>
            <a:endParaRPr lang="en-US" dirty="0"/>
          </a:p>
        </p:txBody>
      </p:sp>
      <p:sp>
        <p:nvSpPr>
          <p:cNvPr id="4" name="Rezervirano mjesto broja slajda 3">
            <a:extLst>
              <a:ext uri="{FF2B5EF4-FFF2-40B4-BE49-F238E27FC236}">
                <a16:creationId xmlns:a16="http://schemas.microsoft.com/office/drawing/2014/main" id="{725BFA71-AC57-F0F2-F1E3-F68D674AE26B}"/>
              </a:ext>
            </a:extLst>
          </p:cNvPr>
          <p:cNvSpPr>
            <a:spLocks noGrp="1"/>
          </p:cNvSpPr>
          <p:nvPr>
            <p:ph type="sldNum" sz="quarter" idx="10"/>
          </p:nvPr>
        </p:nvSpPr>
        <p:spPr/>
        <p:txBody>
          <a:bodyPr/>
          <a:lstStyle/>
          <a:p>
            <a:fld id="{48F63A3B-78C7-47BE-AE5E-E10140E04643}" type="slidenum">
              <a:rPr lang="en-US" smtClean="0"/>
              <a:pPr/>
              <a:t>5</a:t>
            </a:fld>
            <a:endParaRPr lang="en-US" dirty="0"/>
          </a:p>
        </p:txBody>
      </p:sp>
    </p:spTree>
    <p:extLst>
      <p:ext uri="{BB962C8B-B14F-4D97-AF65-F5344CB8AC3E}">
        <p14:creationId xmlns:p14="http://schemas.microsoft.com/office/powerpoint/2010/main" val="3549706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2F9C62C-8EA7-8CFA-5374-03BBD96F404F}"/>
              </a:ext>
            </a:extLst>
          </p:cNvPr>
          <p:cNvSpPr>
            <a:spLocks noGrp="1"/>
          </p:cNvSpPr>
          <p:nvPr>
            <p:ph type="title"/>
          </p:nvPr>
        </p:nvSpPr>
        <p:spPr>
          <a:xfrm>
            <a:off x="765974" y="-308480"/>
            <a:ext cx="6583680" cy="1531357"/>
          </a:xfrm>
        </p:spPr>
        <p:txBody>
          <a:bodyPr/>
          <a:lstStyle/>
          <a:p>
            <a:r>
              <a:rPr lang="en-US" dirty="0"/>
              <a:t>Example: </a:t>
            </a:r>
          </a:p>
        </p:txBody>
      </p:sp>
      <p:sp>
        <p:nvSpPr>
          <p:cNvPr id="3" name="Rezervirano mjesto sadržaja 2">
            <a:extLst>
              <a:ext uri="{FF2B5EF4-FFF2-40B4-BE49-F238E27FC236}">
                <a16:creationId xmlns:a16="http://schemas.microsoft.com/office/drawing/2014/main" id="{14A14C47-2FD9-D1A5-DA1D-BF6594217A69}"/>
              </a:ext>
            </a:extLst>
          </p:cNvPr>
          <p:cNvSpPr>
            <a:spLocks noGrp="1"/>
          </p:cNvSpPr>
          <p:nvPr>
            <p:ph idx="1"/>
          </p:nvPr>
        </p:nvSpPr>
        <p:spPr>
          <a:xfrm>
            <a:off x="914400" y="1490133"/>
            <a:ext cx="6583680" cy="4551851"/>
          </a:xfrm>
        </p:spPr>
        <p:txBody>
          <a:bodyPr>
            <a:normAutofit fontScale="92500" lnSpcReduction="20000"/>
          </a:bodyPr>
          <a:lstStyle/>
          <a:p>
            <a:r>
              <a:rPr lang="en-US" dirty="0"/>
              <a:t>If your grading system forces students to compete against one another for top marks, you have structurally engineered conflict. </a:t>
            </a:r>
          </a:p>
          <a:p>
            <a:endParaRPr lang="en-US" dirty="0"/>
          </a:p>
          <a:p>
            <a:r>
              <a:rPr lang="en-US" dirty="0"/>
              <a:t>Before a student even opens their mouth, the system has set them up to clash. </a:t>
            </a:r>
          </a:p>
          <a:p>
            <a:endParaRPr lang="en-US" dirty="0"/>
          </a:p>
          <a:p>
            <a:r>
              <a:rPr lang="en-US" dirty="0"/>
              <a:t>The good news? It is much easier for you to fix a structural design flaw than it is to change a student's personality.</a:t>
            </a:r>
          </a:p>
        </p:txBody>
      </p:sp>
      <p:sp>
        <p:nvSpPr>
          <p:cNvPr id="4" name="Rezervirano mjesto broja slajda 3">
            <a:extLst>
              <a:ext uri="{FF2B5EF4-FFF2-40B4-BE49-F238E27FC236}">
                <a16:creationId xmlns:a16="http://schemas.microsoft.com/office/drawing/2014/main" id="{F84C11AA-DDBB-B51C-C594-B222C2F18BD1}"/>
              </a:ext>
            </a:extLst>
          </p:cNvPr>
          <p:cNvSpPr>
            <a:spLocks noGrp="1"/>
          </p:cNvSpPr>
          <p:nvPr>
            <p:ph type="sldNum" sz="quarter" idx="10"/>
          </p:nvPr>
        </p:nvSpPr>
        <p:spPr/>
        <p:txBody>
          <a:bodyPr/>
          <a:lstStyle/>
          <a:p>
            <a:fld id="{48F63A3B-78C7-47BE-AE5E-E10140E04643}" type="slidenum">
              <a:rPr lang="en-US" smtClean="0"/>
              <a:pPr/>
              <a:t>6</a:t>
            </a:fld>
            <a:endParaRPr lang="en-US" dirty="0"/>
          </a:p>
        </p:txBody>
      </p:sp>
    </p:spTree>
    <p:extLst>
      <p:ext uri="{BB962C8B-B14F-4D97-AF65-F5344CB8AC3E}">
        <p14:creationId xmlns:p14="http://schemas.microsoft.com/office/powerpoint/2010/main" val="3856910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7CA6597-A378-5AC7-D345-279C40878019}"/>
              </a:ext>
            </a:extLst>
          </p:cNvPr>
          <p:cNvSpPr>
            <a:spLocks noGrp="1"/>
          </p:cNvSpPr>
          <p:nvPr>
            <p:ph type="title"/>
          </p:nvPr>
        </p:nvSpPr>
        <p:spPr>
          <a:xfrm>
            <a:off x="765974" y="-107924"/>
            <a:ext cx="10660052" cy="1531357"/>
          </a:xfrm>
        </p:spPr>
        <p:txBody>
          <a:bodyPr/>
          <a:lstStyle/>
          <a:p>
            <a:r>
              <a:rPr lang="en-US" dirty="0"/>
              <a:t>The Five Styles of Conflict Engagement</a:t>
            </a:r>
          </a:p>
        </p:txBody>
      </p:sp>
      <p:sp>
        <p:nvSpPr>
          <p:cNvPr id="3" name="Rezervirano mjesto sadržaja 2">
            <a:extLst>
              <a:ext uri="{FF2B5EF4-FFF2-40B4-BE49-F238E27FC236}">
                <a16:creationId xmlns:a16="http://schemas.microsoft.com/office/drawing/2014/main" id="{CA39EF4F-1CFC-BF0D-C809-C046C5DE67B1}"/>
              </a:ext>
            </a:extLst>
          </p:cNvPr>
          <p:cNvSpPr>
            <a:spLocks noGrp="1"/>
          </p:cNvSpPr>
          <p:nvPr>
            <p:ph idx="1"/>
          </p:nvPr>
        </p:nvSpPr>
        <p:spPr>
          <a:xfrm>
            <a:off x="914399" y="1614311"/>
            <a:ext cx="8421511" cy="5243689"/>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r>
              <a:rPr lang="en-US" b="1" dirty="0"/>
              <a:t>The Thomas-Kilmann Conflict Mode Instrument (TKI)</a:t>
            </a:r>
            <a:endParaRPr lang="en-US" dirty="0"/>
          </a:p>
          <a:p>
            <a:r>
              <a:rPr lang="en-US" i="1" dirty="0"/>
              <a:t>Two Axes:</a:t>
            </a:r>
            <a:r>
              <a:rPr lang="en-US" dirty="0"/>
              <a:t> Assertiveness (focus on my needs) vs. Cooperativeness (focus on your needs).</a:t>
            </a:r>
          </a:p>
          <a:p>
            <a:r>
              <a:rPr lang="en-US" sz="2800" b="1" dirty="0">
                <a:highlight>
                  <a:srgbClr val="F5CDCE"/>
                </a:highlight>
              </a:rPr>
              <a:t>The 5 Modes:</a:t>
            </a:r>
            <a:endParaRPr lang="en-US" sz="2800" dirty="0">
              <a:highlight>
                <a:srgbClr val="F5CDCE"/>
              </a:highlight>
            </a:endParaRPr>
          </a:p>
          <a:p>
            <a:r>
              <a:rPr lang="en-US" sz="2800" b="1" dirty="0"/>
              <a:t>Competing:</a:t>
            </a:r>
            <a:r>
              <a:rPr lang="en-US" sz="2800" dirty="0"/>
              <a:t> High assertiveness, low cooperativeness. (I win, you lose)</a:t>
            </a:r>
          </a:p>
          <a:p>
            <a:r>
              <a:rPr lang="en-US" sz="2800" b="1" dirty="0"/>
              <a:t>Accommodating:</a:t>
            </a:r>
            <a:r>
              <a:rPr lang="en-US" sz="2800" dirty="0"/>
              <a:t> Low assertiveness, high cooperativeness. (I lose, you win)</a:t>
            </a:r>
          </a:p>
          <a:p>
            <a:r>
              <a:rPr lang="en-US" sz="2800" b="1" dirty="0"/>
              <a:t>Avoiding:</a:t>
            </a:r>
            <a:r>
              <a:rPr lang="en-US" sz="2800" dirty="0"/>
              <a:t> Low assertiveness, low cooperativeness. (Nobody wins)</a:t>
            </a:r>
          </a:p>
          <a:p>
            <a:r>
              <a:rPr lang="en-US" sz="2800" b="1" dirty="0"/>
              <a:t>Compromising:</a:t>
            </a:r>
            <a:r>
              <a:rPr lang="en-US" sz="2800" dirty="0"/>
              <a:t> Mid assertiveness, mid cooperativeness. (We both give up something)</a:t>
            </a:r>
          </a:p>
          <a:p>
            <a:r>
              <a:rPr lang="en-US" sz="2800" b="1" dirty="0"/>
              <a:t>Collaborating:</a:t>
            </a:r>
            <a:r>
              <a:rPr lang="en-US" sz="2800" dirty="0"/>
              <a:t> High assertiveness, high cooperativeness. (We find a third way) </a:t>
            </a:r>
            <a:r>
              <a:rPr lang="en-US" sz="2800" dirty="0">
                <a:sym typeface="Wingdings" panose="05000000000000000000" pitchFamily="2" charset="2"/>
              </a:rPr>
              <a:t> the ultimate goal!</a:t>
            </a:r>
            <a:endParaRPr lang="en-US" sz="2800" dirty="0"/>
          </a:p>
          <a:p>
            <a:endParaRPr lang="en-US" dirty="0"/>
          </a:p>
        </p:txBody>
      </p:sp>
      <p:sp>
        <p:nvSpPr>
          <p:cNvPr id="4" name="Rezervirano mjesto broja slajda 3">
            <a:extLst>
              <a:ext uri="{FF2B5EF4-FFF2-40B4-BE49-F238E27FC236}">
                <a16:creationId xmlns:a16="http://schemas.microsoft.com/office/drawing/2014/main" id="{43BF9D33-467F-737A-3D3A-7AC6774A63F4}"/>
              </a:ext>
            </a:extLst>
          </p:cNvPr>
          <p:cNvSpPr>
            <a:spLocks noGrp="1"/>
          </p:cNvSpPr>
          <p:nvPr>
            <p:ph type="sldNum" sz="quarter" idx="10"/>
          </p:nvPr>
        </p:nvSpPr>
        <p:spPr/>
        <p:txBody>
          <a:bodyPr/>
          <a:lstStyle/>
          <a:p>
            <a:fld id="{48F63A3B-78C7-47BE-AE5E-E10140E04643}" type="slidenum">
              <a:rPr lang="en-US" smtClean="0"/>
              <a:pPr/>
              <a:t>7</a:t>
            </a:fld>
            <a:endParaRPr lang="en-US" dirty="0"/>
          </a:p>
        </p:txBody>
      </p:sp>
    </p:spTree>
    <p:extLst>
      <p:ext uri="{BB962C8B-B14F-4D97-AF65-F5344CB8AC3E}">
        <p14:creationId xmlns:p14="http://schemas.microsoft.com/office/powerpoint/2010/main" val="3381925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972FB70-1934-50A1-AE4B-8F56C4D8B7CD}"/>
              </a:ext>
            </a:extLst>
          </p:cNvPr>
          <p:cNvSpPr>
            <a:spLocks noGrp="1"/>
          </p:cNvSpPr>
          <p:nvPr>
            <p:ph type="title"/>
          </p:nvPr>
        </p:nvSpPr>
        <p:spPr/>
        <p:txBody>
          <a:bodyPr/>
          <a:lstStyle/>
          <a:p>
            <a:endParaRPr lang="en-US"/>
          </a:p>
        </p:txBody>
      </p:sp>
      <p:sp>
        <p:nvSpPr>
          <p:cNvPr id="3" name="Rezervirano mjesto sadržaja 2">
            <a:extLst>
              <a:ext uri="{FF2B5EF4-FFF2-40B4-BE49-F238E27FC236}">
                <a16:creationId xmlns:a16="http://schemas.microsoft.com/office/drawing/2014/main" id="{DD19E214-6B11-9C85-E331-E8B6475C7AF9}"/>
              </a:ext>
            </a:extLst>
          </p:cNvPr>
          <p:cNvSpPr>
            <a:spLocks noGrp="1"/>
          </p:cNvSpPr>
          <p:nvPr>
            <p:ph idx="1"/>
          </p:nvPr>
        </p:nvSpPr>
        <p:spPr/>
        <p:txBody>
          <a:bodyPr/>
          <a:lstStyle/>
          <a:p>
            <a:endParaRPr lang="en-US"/>
          </a:p>
        </p:txBody>
      </p:sp>
      <p:sp>
        <p:nvSpPr>
          <p:cNvPr id="4" name="Rezervirano mjesto broja slajda 3">
            <a:extLst>
              <a:ext uri="{FF2B5EF4-FFF2-40B4-BE49-F238E27FC236}">
                <a16:creationId xmlns:a16="http://schemas.microsoft.com/office/drawing/2014/main" id="{ABD443B4-6F8C-4EF8-4460-35FED36DEC42}"/>
              </a:ext>
            </a:extLst>
          </p:cNvPr>
          <p:cNvSpPr>
            <a:spLocks noGrp="1"/>
          </p:cNvSpPr>
          <p:nvPr>
            <p:ph type="sldNum" sz="quarter" idx="10"/>
          </p:nvPr>
        </p:nvSpPr>
        <p:spPr/>
        <p:txBody>
          <a:bodyPr/>
          <a:lstStyle/>
          <a:p>
            <a:fld id="{48F63A3B-78C7-47BE-AE5E-E10140E04643}" type="slidenum">
              <a:rPr lang="en-US" smtClean="0"/>
              <a:pPr/>
              <a:t>8</a:t>
            </a:fld>
            <a:endParaRPr lang="en-US" dirty="0"/>
          </a:p>
        </p:txBody>
      </p:sp>
      <p:pic>
        <p:nvPicPr>
          <p:cNvPr id="5" name="Slika 4" descr="conflict iceberg">
            <a:extLst>
              <a:ext uri="{FF2B5EF4-FFF2-40B4-BE49-F238E27FC236}">
                <a16:creationId xmlns:a16="http://schemas.microsoft.com/office/drawing/2014/main" id="{DE533D27-F0F2-664E-EBFD-F8EF19B9810C}"/>
              </a:ext>
            </a:extLst>
          </p:cNvPr>
          <p:cNvPicPr>
            <a:picLocks noChangeAspect="1"/>
          </p:cNvPicPr>
          <p:nvPr/>
        </p:nvPicPr>
        <p:blipFill>
          <a:blip r:embed="rId3"/>
          <a:stretch>
            <a:fillRect/>
          </a:stretch>
        </p:blipFill>
        <p:spPr>
          <a:xfrm>
            <a:off x="1593555" y="692943"/>
            <a:ext cx="8622890" cy="5414491"/>
          </a:xfrm>
          <a:prstGeom prst="rect">
            <a:avLst/>
          </a:prstGeom>
        </p:spPr>
      </p:pic>
    </p:spTree>
    <p:extLst>
      <p:ext uri="{BB962C8B-B14F-4D97-AF65-F5344CB8AC3E}">
        <p14:creationId xmlns:p14="http://schemas.microsoft.com/office/powerpoint/2010/main" val="3732460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a:extLst>
              <a:ext uri="{FF2B5EF4-FFF2-40B4-BE49-F238E27FC236}">
                <a16:creationId xmlns:a16="http://schemas.microsoft.com/office/drawing/2014/main" id="{95D0B35E-7CC8-1A5F-AA96-57A0FB3FD4D2}"/>
              </a:ext>
            </a:extLst>
          </p:cNvPr>
          <p:cNvSpPr>
            <a:spLocks noGrp="1"/>
          </p:cNvSpPr>
          <p:nvPr>
            <p:ph idx="1"/>
          </p:nvPr>
        </p:nvSpPr>
        <p:spPr>
          <a:xfrm>
            <a:off x="790222" y="1671884"/>
            <a:ext cx="7179734" cy="3207344"/>
          </a:xfrm>
        </p:spPr>
        <p:txBody>
          <a:bodyPr>
            <a:normAutofit lnSpcReduction="10000"/>
          </a:bodyPr>
          <a:lstStyle/>
          <a:p>
            <a:r>
              <a:rPr lang="en-US" dirty="0"/>
              <a:t>Think about one conflict that repeatedly appears in your own classroom. </a:t>
            </a:r>
          </a:p>
          <a:p>
            <a:endParaRPr lang="en-US" dirty="0"/>
          </a:p>
          <a:p>
            <a:r>
              <a:rPr lang="en-US" dirty="0"/>
              <a:t>Rather than trying to change your students first, ask yourself: </a:t>
            </a:r>
          </a:p>
          <a:p>
            <a:r>
              <a:rPr lang="en-US" i="1" u="sng" dirty="0"/>
              <a:t>What is one thing I could do differently?</a:t>
            </a:r>
            <a:r>
              <a:rPr lang="en-US" u="sng" dirty="0"/>
              <a:t> </a:t>
            </a:r>
          </a:p>
        </p:txBody>
      </p:sp>
      <p:sp>
        <p:nvSpPr>
          <p:cNvPr id="4" name="Rezervirano mjesto broja slajda 3">
            <a:extLst>
              <a:ext uri="{FF2B5EF4-FFF2-40B4-BE49-F238E27FC236}">
                <a16:creationId xmlns:a16="http://schemas.microsoft.com/office/drawing/2014/main" id="{4DFB909F-BF08-D9C7-5E9F-46EC10606982}"/>
              </a:ext>
            </a:extLst>
          </p:cNvPr>
          <p:cNvSpPr>
            <a:spLocks noGrp="1"/>
          </p:cNvSpPr>
          <p:nvPr>
            <p:ph type="sldNum" sz="quarter" idx="10"/>
          </p:nvPr>
        </p:nvSpPr>
        <p:spPr/>
        <p:txBody>
          <a:bodyPr/>
          <a:lstStyle/>
          <a:p>
            <a:fld id="{48F63A3B-78C7-47BE-AE5E-E10140E04643}" type="slidenum">
              <a:rPr lang="en-US" smtClean="0"/>
              <a:pPr/>
              <a:t>9</a:t>
            </a:fld>
            <a:endParaRPr lang="en-US" dirty="0"/>
          </a:p>
        </p:txBody>
      </p:sp>
    </p:spTree>
    <p:extLst>
      <p:ext uri="{BB962C8B-B14F-4D97-AF65-F5344CB8AC3E}">
        <p14:creationId xmlns:p14="http://schemas.microsoft.com/office/powerpoint/2010/main" val="2354693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B7618E4-D3DD-3227-1746-70EE5A752578}"/>
              </a:ext>
            </a:extLst>
          </p:cNvPr>
          <p:cNvSpPr>
            <a:spLocks noGrp="1"/>
          </p:cNvSpPr>
          <p:nvPr>
            <p:ph type="title"/>
          </p:nvPr>
        </p:nvSpPr>
        <p:spPr/>
        <p:txBody>
          <a:bodyPr/>
          <a:lstStyle/>
          <a:p>
            <a:r>
              <a:rPr lang="en-US" dirty="0"/>
              <a:t>Common Sources of Classroom Conflict</a:t>
            </a:r>
            <a:br>
              <a:rPr lang="en-US" dirty="0"/>
            </a:br>
            <a:endParaRPr lang="en-US" dirty="0"/>
          </a:p>
        </p:txBody>
      </p:sp>
      <p:sp>
        <p:nvSpPr>
          <p:cNvPr id="3" name="Rezervirano mjesto sadržaja 2">
            <a:extLst>
              <a:ext uri="{FF2B5EF4-FFF2-40B4-BE49-F238E27FC236}">
                <a16:creationId xmlns:a16="http://schemas.microsoft.com/office/drawing/2014/main" id="{B8730485-8786-A914-C6C8-461B0A1F7455}"/>
              </a:ext>
            </a:extLst>
          </p:cNvPr>
          <p:cNvSpPr>
            <a:spLocks noGrp="1"/>
          </p:cNvSpPr>
          <p:nvPr>
            <p:ph idx="1"/>
          </p:nvPr>
        </p:nvSpPr>
        <p:spPr>
          <a:xfrm>
            <a:off x="914400" y="2330245"/>
            <a:ext cx="6583680" cy="3711739"/>
          </a:xfrm>
        </p:spPr>
        <p:txBody>
          <a:bodyPr>
            <a:normAutofit lnSpcReduction="10000"/>
          </a:bodyPr>
          <a:lstStyle/>
          <a:p>
            <a:r>
              <a:rPr lang="en-US" dirty="0"/>
              <a:t>unclear expectations </a:t>
            </a:r>
          </a:p>
          <a:p>
            <a:r>
              <a:rPr lang="en-US" dirty="0"/>
              <a:t>perceived unfairness </a:t>
            </a:r>
          </a:p>
          <a:p>
            <a:r>
              <a:rPr lang="en-US" dirty="0"/>
              <a:t>poor communication </a:t>
            </a:r>
          </a:p>
          <a:p>
            <a:r>
              <a:rPr lang="en-US" dirty="0"/>
              <a:t>competition </a:t>
            </a:r>
          </a:p>
          <a:p>
            <a:r>
              <a:rPr lang="en-US" dirty="0"/>
              <a:t>cultural misunderstandings </a:t>
            </a:r>
          </a:p>
          <a:p>
            <a:r>
              <a:rPr lang="en-US" dirty="0"/>
              <a:t>emotional overload </a:t>
            </a:r>
          </a:p>
          <a:p>
            <a:r>
              <a:rPr lang="en-US" dirty="0"/>
              <a:t>lack of belonging</a:t>
            </a:r>
          </a:p>
        </p:txBody>
      </p:sp>
      <p:sp>
        <p:nvSpPr>
          <p:cNvPr id="4" name="Rezervirano mjesto broja slajda 3">
            <a:extLst>
              <a:ext uri="{FF2B5EF4-FFF2-40B4-BE49-F238E27FC236}">
                <a16:creationId xmlns:a16="http://schemas.microsoft.com/office/drawing/2014/main" id="{87740216-078B-C57E-5FEF-9C8749BEDDEB}"/>
              </a:ext>
            </a:extLst>
          </p:cNvPr>
          <p:cNvSpPr>
            <a:spLocks noGrp="1"/>
          </p:cNvSpPr>
          <p:nvPr>
            <p:ph type="sldNum" sz="quarter" idx="10"/>
          </p:nvPr>
        </p:nvSpPr>
        <p:spPr/>
        <p:txBody>
          <a:bodyPr/>
          <a:lstStyle/>
          <a:p>
            <a:fld id="{48F63A3B-78C7-47BE-AE5E-E10140E04643}" type="slidenum">
              <a:rPr lang="en-US" smtClean="0"/>
              <a:pPr/>
              <a:t>10</a:t>
            </a:fld>
            <a:endParaRPr lang="en-US" dirty="0"/>
          </a:p>
        </p:txBody>
      </p:sp>
    </p:spTree>
    <p:extLst>
      <p:ext uri="{BB962C8B-B14F-4D97-AF65-F5344CB8AC3E}">
        <p14:creationId xmlns:p14="http://schemas.microsoft.com/office/powerpoint/2010/main" val="3915199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A47A5F8-2F91-5C7D-DB2D-2088F7DD0DF7}"/>
              </a:ext>
            </a:extLst>
          </p:cNvPr>
          <p:cNvSpPr>
            <a:spLocks noGrp="1"/>
          </p:cNvSpPr>
          <p:nvPr>
            <p:ph type="title"/>
          </p:nvPr>
        </p:nvSpPr>
        <p:spPr>
          <a:xfrm>
            <a:off x="518160" y="163009"/>
            <a:ext cx="6583680" cy="1531357"/>
          </a:xfrm>
        </p:spPr>
        <p:txBody>
          <a:bodyPr/>
          <a:lstStyle/>
          <a:p>
            <a:r>
              <a:rPr lang="en-US" dirty="0"/>
              <a:t>The Brain During Conflict</a:t>
            </a:r>
          </a:p>
        </p:txBody>
      </p:sp>
      <p:sp>
        <p:nvSpPr>
          <p:cNvPr id="3" name="Rezervirano mjesto sadržaja 2">
            <a:extLst>
              <a:ext uri="{FF2B5EF4-FFF2-40B4-BE49-F238E27FC236}">
                <a16:creationId xmlns:a16="http://schemas.microsoft.com/office/drawing/2014/main" id="{EB002320-4135-91C6-E264-1F4BC1DB98CD}"/>
              </a:ext>
            </a:extLst>
          </p:cNvPr>
          <p:cNvSpPr>
            <a:spLocks noGrp="1"/>
          </p:cNvSpPr>
          <p:nvPr>
            <p:ph idx="1"/>
          </p:nvPr>
        </p:nvSpPr>
        <p:spPr>
          <a:xfrm>
            <a:off x="518160" y="1866285"/>
            <a:ext cx="6187439" cy="4184609"/>
          </a:xfrm>
        </p:spPr>
        <p:txBody>
          <a:bodyPr>
            <a:normAutofit lnSpcReduction="10000"/>
          </a:bodyPr>
          <a:lstStyle/>
          <a:p>
            <a:r>
              <a:rPr lang="en-US" dirty="0"/>
              <a:t>your brain shifts into survival mode. </a:t>
            </a:r>
          </a:p>
          <a:p>
            <a:endParaRPr lang="en-US" dirty="0"/>
          </a:p>
          <a:p>
            <a:r>
              <a:rPr lang="en-US" dirty="0"/>
              <a:t>The </a:t>
            </a:r>
            <a:r>
              <a:rPr lang="en-US" b="1" dirty="0"/>
              <a:t>amygdala</a:t>
            </a:r>
            <a:r>
              <a:rPr lang="en-US" dirty="0"/>
              <a:t>—identifies emotional threats as physical danger </a:t>
            </a:r>
            <a:r>
              <a:rPr lang="en-US" dirty="0">
                <a:sym typeface="Wingdings" panose="05000000000000000000" pitchFamily="2" charset="2"/>
              </a:rPr>
              <a:t> </a:t>
            </a:r>
            <a:r>
              <a:rPr lang="en-US" dirty="0"/>
              <a:t>flood of cortisol and adrenaline </a:t>
            </a:r>
            <a:r>
              <a:rPr lang="en-US" dirty="0">
                <a:sym typeface="Wingdings" panose="05000000000000000000" pitchFamily="2" charset="2"/>
              </a:rPr>
              <a:t> </a:t>
            </a:r>
            <a:r>
              <a:rPr lang="en-US" dirty="0"/>
              <a:t>impairs the </a:t>
            </a:r>
            <a:r>
              <a:rPr lang="en-US" b="1" dirty="0"/>
              <a:t>prefrontal cortex (</a:t>
            </a:r>
            <a:r>
              <a:rPr lang="en-US" dirty="0"/>
              <a:t>responsible for reasoning and impulse control) =  incredibly difficult to think clearly or communicate calmly</a:t>
            </a:r>
          </a:p>
        </p:txBody>
      </p:sp>
      <p:sp>
        <p:nvSpPr>
          <p:cNvPr id="4" name="Rezervirano mjesto broja slajda 3">
            <a:extLst>
              <a:ext uri="{FF2B5EF4-FFF2-40B4-BE49-F238E27FC236}">
                <a16:creationId xmlns:a16="http://schemas.microsoft.com/office/drawing/2014/main" id="{89DE30AF-0D68-5B79-7815-EC04B0E797EF}"/>
              </a:ext>
            </a:extLst>
          </p:cNvPr>
          <p:cNvSpPr>
            <a:spLocks noGrp="1"/>
          </p:cNvSpPr>
          <p:nvPr>
            <p:ph type="sldNum" sz="quarter" idx="10"/>
          </p:nvPr>
        </p:nvSpPr>
        <p:spPr/>
        <p:txBody>
          <a:bodyPr/>
          <a:lstStyle/>
          <a:p>
            <a:fld id="{48F63A3B-78C7-47BE-AE5E-E10140E04643}" type="slidenum">
              <a:rPr lang="en-US" smtClean="0"/>
              <a:pPr/>
              <a:t>11</a:t>
            </a:fld>
            <a:endParaRPr lang="en-US" dirty="0"/>
          </a:p>
        </p:txBody>
      </p:sp>
      <p:pic>
        <p:nvPicPr>
          <p:cNvPr id="5" name="Slika 4" descr="How our brains react in conflict and how to respond | Six ...">
            <a:extLst>
              <a:ext uri="{FF2B5EF4-FFF2-40B4-BE49-F238E27FC236}">
                <a16:creationId xmlns:a16="http://schemas.microsoft.com/office/drawing/2014/main" id="{0EEECE7B-E531-BFDA-D3CD-D559F9E4AF63}"/>
              </a:ext>
            </a:extLst>
          </p:cNvPr>
          <p:cNvPicPr>
            <a:picLocks noChangeAspect="1"/>
          </p:cNvPicPr>
          <p:nvPr/>
        </p:nvPicPr>
        <p:blipFill>
          <a:blip r:embed="rId2"/>
          <a:stretch>
            <a:fillRect/>
          </a:stretch>
        </p:blipFill>
        <p:spPr>
          <a:xfrm>
            <a:off x="6705599" y="0"/>
            <a:ext cx="5486401" cy="6858000"/>
          </a:xfrm>
          <a:prstGeom prst="rect">
            <a:avLst/>
          </a:prstGeom>
        </p:spPr>
      </p:pic>
    </p:spTree>
    <p:extLst>
      <p:ext uri="{BB962C8B-B14F-4D97-AF65-F5344CB8AC3E}">
        <p14:creationId xmlns:p14="http://schemas.microsoft.com/office/powerpoint/2010/main" val="2869684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zervirano mjesto broja slajda 3">
            <a:extLst>
              <a:ext uri="{FF2B5EF4-FFF2-40B4-BE49-F238E27FC236}">
                <a16:creationId xmlns:a16="http://schemas.microsoft.com/office/drawing/2014/main" id="{BD33AE1C-A807-0DE3-1CD7-53A9FD18F7D2}"/>
              </a:ext>
            </a:extLst>
          </p:cNvPr>
          <p:cNvSpPr>
            <a:spLocks noGrp="1"/>
          </p:cNvSpPr>
          <p:nvPr>
            <p:ph type="sldNum" sz="quarter" idx="10"/>
          </p:nvPr>
        </p:nvSpPr>
        <p:spPr/>
        <p:txBody>
          <a:bodyPr/>
          <a:lstStyle/>
          <a:p>
            <a:fld id="{48F63A3B-78C7-47BE-AE5E-E10140E04643}" type="slidenum">
              <a:rPr lang="en-US" smtClean="0"/>
              <a:pPr/>
              <a:t>12</a:t>
            </a:fld>
            <a:endParaRPr lang="en-US" dirty="0"/>
          </a:p>
        </p:txBody>
      </p:sp>
      <p:sp>
        <p:nvSpPr>
          <p:cNvPr id="3" name="Rezervirano mjesto sadržaja 2">
            <a:extLst>
              <a:ext uri="{FF2B5EF4-FFF2-40B4-BE49-F238E27FC236}">
                <a16:creationId xmlns:a16="http://schemas.microsoft.com/office/drawing/2014/main" id="{FAE226A1-B0EF-9F9D-4BCC-6995C3414FD1}"/>
              </a:ext>
            </a:extLst>
          </p:cNvPr>
          <p:cNvSpPr>
            <a:spLocks noGrp="1"/>
          </p:cNvSpPr>
          <p:nvPr>
            <p:ph idx="1"/>
          </p:nvPr>
        </p:nvSpPr>
        <p:spPr>
          <a:xfrm>
            <a:off x="1" y="1"/>
            <a:ext cx="12192000" cy="3048000"/>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r>
              <a:rPr lang="en-US" b="1" dirty="0" err="1"/>
              <a:t>Neurosception</a:t>
            </a:r>
            <a:r>
              <a:rPr lang="en-US" b="1" dirty="0"/>
              <a:t>:</a:t>
            </a:r>
            <a:r>
              <a:rPr lang="en-US" dirty="0"/>
              <a:t> Your brain constantly scans for safety or danger in the other person's facial expressions, tone, and body language. A sharp tone or expression can instantly flip you into fight-or-flight mode. </a:t>
            </a:r>
          </a:p>
          <a:p>
            <a:r>
              <a:rPr lang="en-US" b="1" dirty="0"/>
              <a:t>Mirror Neurons:</a:t>
            </a:r>
            <a:r>
              <a:rPr lang="en-US" dirty="0"/>
              <a:t> These cells make us mimic the emotions of others. When someone escalates, our mirror neurons want to match that emotional tone, causing an escalating feedback loop.</a:t>
            </a:r>
          </a:p>
          <a:p>
            <a:r>
              <a:rPr lang="en-US" b="1" dirty="0"/>
              <a:t>Right Brain Dominance:</a:t>
            </a:r>
            <a:r>
              <a:rPr lang="en-US" dirty="0"/>
              <a:t> In tense situations, the right hemisphere of the brain (which processes nonverbal cues, emotions, and the "big picture" of safety) takes over.</a:t>
            </a:r>
          </a:p>
        </p:txBody>
      </p:sp>
      <p:pic>
        <p:nvPicPr>
          <p:cNvPr id="6" name="Slika 5" descr="Managing Inter-Colleague Conflict: The Neuroscience of Resolution">
            <a:extLst>
              <a:ext uri="{FF2B5EF4-FFF2-40B4-BE49-F238E27FC236}">
                <a16:creationId xmlns:a16="http://schemas.microsoft.com/office/drawing/2014/main" id="{E74C3C16-4447-9E9E-DB58-BCAD926607E0}"/>
              </a:ext>
            </a:extLst>
          </p:cNvPr>
          <p:cNvPicPr>
            <a:picLocks noChangeAspect="1"/>
          </p:cNvPicPr>
          <p:nvPr/>
        </p:nvPicPr>
        <p:blipFill>
          <a:blip r:embed="rId2"/>
          <a:stretch>
            <a:fillRect/>
          </a:stretch>
        </p:blipFill>
        <p:spPr>
          <a:xfrm>
            <a:off x="4768646" y="3047999"/>
            <a:ext cx="7423355" cy="3810000"/>
          </a:xfrm>
          <a:prstGeom prst="rect">
            <a:avLst/>
          </a:prstGeom>
        </p:spPr>
      </p:pic>
      <p:sp>
        <p:nvSpPr>
          <p:cNvPr id="7" name="TekstniOkvir 6">
            <a:extLst>
              <a:ext uri="{FF2B5EF4-FFF2-40B4-BE49-F238E27FC236}">
                <a16:creationId xmlns:a16="http://schemas.microsoft.com/office/drawing/2014/main" id="{0F6FF61B-13E2-57BC-0CB9-32EE9EFD5151}"/>
              </a:ext>
            </a:extLst>
          </p:cNvPr>
          <p:cNvSpPr txBox="1"/>
          <p:nvPr/>
        </p:nvSpPr>
        <p:spPr>
          <a:xfrm>
            <a:off x="0" y="3048001"/>
            <a:ext cx="4768645" cy="370549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endParaRPr lang="en-US" dirty="0"/>
          </a:p>
          <a:p>
            <a:endParaRPr lang="en-US" sz="2400" dirty="0"/>
          </a:p>
          <a:p>
            <a:endParaRPr lang="en-US" sz="2400" dirty="0"/>
          </a:p>
          <a:p>
            <a:r>
              <a:rPr lang="en-US" sz="2400" b="1" dirty="0"/>
              <a:t>Stress reduces our ability to:</a:t>
            </a:r>
          </a:p>
          <a:p>
            <a:endParaRPr lang="en-US" sz="2400" dirty="0"/>
          </a:p>
          <a:p>
            <a:r>
              <a:rPr lang="en-US" sz="2400" dirty="0"/>
              <a:t>think clearly </a:t>
            </a:r>
          </a:p>
          <a:p>
            <a:r>
              <a:rPr lang="en-US" sz="2400" dirty="0"/>
              <a:t>solve problems </a:t>
            </a:r>
          </a:p>
          <a:p>
            <a:r>
              <a:rPr lang="en-US" sz="2400" dirty="0"/>
              <a:t>empathize </a:t>
            </a:r>
          </a:p>
          <a:p>
            <a:r>
              <a:rPr lang="en-US" sz="2400" dirty="0"/>
              <a:t>control impulses</a:t>
            </a:r>
          </a:p>
          <a:p>
            <a:endParaRPr lang="en-US" dirty="0"/>
          </a:p>
        </p:txBody>
      </p:sp>
    </p:spTree>
    <p:extLst>
      <p:ext uri="{BB962C8B-B14F-4D97-AF65-F5344CB8AC3E}">
        <p14:creationId xmlns:p14="http://schemas.microsoft.com/office/powerpoint/2010/main" val="942038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E674982-3E41-DC97-27F8-12260EB1F1B9}"/>
              </a:ext>
            </a:extLst>
          </p:cNvPr>
          <p:cNvSpPr>
            <a:spLocks noGrp="1"/>
          </p:cNvSpPr>
          <p:nvPr>
            <p:ph type="title"/>
          </p:nvPr>
        </p:nvSpPr>
        <p:spPr>
          <a:xfrm>
            <a:off x="540774" y="-308480"/>
            <a:ext cx="6583680" cy="1531357"/>
          </a:xfrm>
        </p:spPr>
        <p:txBody>
          <a:bodyPr/>
          <a:lstStyle/>
          <a:p>
            <a:r>
              <a:rPr lang="en-US" dirty="0"/>
              <a:t>Preventing Conflict</a:t>
            </a:r>
          </a:p>
        </p:txBody>
      </p:sp>
      <p:sp>
        <p:nvSpPr>
          <p:cNvPr id="3" name="Rezervirano mjesto sadržaja 2">
            <a:extLst>
              <a:ext uri="{FF2B5EF4-FFF2-40B4-BE49-F238E27FC236}">
                <a16:creationId xmlns:a16="http://schemas.microsoft.com/office/drawing/2014/main" id="{5330ADA6-BF6A-3AC4-A4D6-709539561A0F}"/>
              </a:ext>
            </a:extLst>
          </p:cNvPr>
          <p:cNvSpPr>
            <a:spLocks noGrp="1"/>
          </p:cNvSpPr>
          <p:nvPr>
            <p:ph idx="1"/>
          </p:nvPr>
        </p:nvSpPr>
        <p:spPr>
          <a:xfrm>
            <a:off x="7570839" y="1145427"/>
            <a:ext cx="4375355" cy="4567145"/>
          </a:xfrm>
        </p:spPr>
        <p:style>
          <a:lnRef idx="1">
            <a:schemeClr val="accent2"/>
          </a:lnRef>
          <a:fillRef idx="2">
            <a:schemeClr val="accent2"/>
          </a:fillRef>
          <a:effectRef idx="1">
            <a:schemeClr val="accent2"/>
          </a:effectRef>
          <a:fontRef idx="minor">
            <a:schemeClr val="dk1"/>
          </a:fontRef>
        </p:style>
        <p:txBody>
          <a:bodyPr/>
          <a:lstStyle/>
          <a:p>
            <a:r>
              <a:rPr lang="en-US" b="1" dirty="0"/>
              <a:t>Healthy classrooms are built on:</a:t>
            </a:r>
          </a:p>
          <a:p>
            <a:r>
              <a:rPr lang="en-US" dirty="0"/>
              <a:t>belonging </a:t>
            </a:r>
          </a:p>
          <a:p>
            <a:r>
              <a:rPr lang="en-US" dirty="0"/>
              <a:t>predictability </a:t>
            </a:r>
          </a:p>
          <a:p>
            <a:r>
              <a:rPr lang="en-US" dirty="0"/>
              <a:t>trust </a:t>
            </a:r>
          </a:p>
          <a:p>
            <a:r>
              <a:rPr lang="en-US" dirty="0"/>
              <a:t>student voice </a:t>
            </a:r>
          </a:p>
          <a:p>
            <a:r>
              <a:rPr lang="en-US" dirty="0"/>
              <a:t>psychological safety</a:t>
            </a:r>
          </a:p>
          <a:p>
            <a:endParaRPr lang="en-US" dirty="0"/>
          </a:p>
        </p:txBody>
      </p:sp>
      <p:sp>
        <p:nvSpPr>
          <p:cNvPr id="4" name="Rezervirano mjesto broja slajda 3">
            <a:extLst>
              <a:ext uri="{FF2B5EF4-FFF2-40B4-BE49-F238E27FC236}">
                <a16:creationId xmlns:a16="http://schemas.microsoft.com/office/drawing/2014/main" id="{EF8485A5-C70C-3AF9-AC51-1534C8337014}"/>
              </a:ext>
            </a:extLst>
          </p:cNvPr>
          <p:cNvSpPr>
            <a:spLocks noGrp="1"/>
          </p:cNvSpPr>
          <p:nvPr>
            <p:ph type="sldNum" sz="quarter" idx="10"/>
          </p:nvPr>
        </p:nvSpPr>
        <p:spPr/>
        <p:txBody>
          <a:bodyPr/>
          <a:lstStyle/>
          <a:p>
            <a:fld id="{48F63A3B-78C7-47BE-AE5E-E10140E04643}" type="slidenum">
              <a:rPr lang="en-US" smtClean="0"/>
              <a:pPr/>
              <a:t>13</a:t>
            </a:fld>
            <a:endParaRPr lang="en-US" dirty="0"/>
          </a:p>
        </p:txBody>
      </p:sp>
      <p:sp>
        <p:nvSpPr>
          <p:cNvPr id="5" name="Rezervirano mjesto sadržaja 2">
            <a:extLst>
              <a:ext uri="{FF2B5EF4-FFF2-40B4-BE49-F238E27FC236}">
                <a16:creationId xmlns:a16="http://schemas.microsoft.com/office/drawing/2014/main" id="{F66C8DCD-0789-8A4A-FDCF-35E880269994}"/>
              </a:ext>
            </a:extLst>
          </p:cNvPr>
          <p:cNvSpPr txBox="1">
            <a:spLocks/>
          </p:cNvSpPr>
          <p:nvPr/>
        </p:nvSpPr>
        <p:spPr>
          <a:xfrm>
            <a:off x="715789" y="1474839"/>
            <a:ext cx="7022197" cy="5161935"/>
          </a:xfrm>
          <a:prstGeom prst="rect">
            <a:avLst/>
          </a:prstGeom>
        </p:spPr>
        <p:txBody>
          <a:bodyPr vert="horz" lIns="91440" tIns="0" rIns="91440" bIns="0" rtlCol="0">
            <a:normAutofit fontScale="85000" lnSpcReduction="20000"/>
          </a:bodyPr>
          <a:lstStyle>
            <a:lvl1pPr marL="0" indent="0" algn="l" defTabSz="914400" rtl="0" eaLnBrk="1" latinLnBrk="0" hangingPunct="1">
              <a:lnSpc>
                <a:spcPct val="150000"/>
              </a:lnSpc>
              <a:spcBef>
                <a:spcPts val="0"/>
              </a:spcBef>
              <a:buFont typeface="Arial" panose="020B0604020202020204" pitchFamily="34" charset="0"/>
              <a:buNone/>
              <a:defRPr sz="2400" kern="1200">
                <a:solidFill>
                  <a:schemeClr val="accent6"/>
                </a:solidFill>
                <a:latin typeface="+mn-lt"/>
                <a:ea typeface="+mn-ea"/>
                <a:cs typeface="+mn-cs"/>
              </a:defRPr>
            </a:lvl1pPr>
            <a:lvl2pPr marL="347472" indent="-347472" algn="l" defTabSz="914400" rtl="0" eaLnBrk="1" latinLnBrk="0" hangingPunct="1">
              <a:lnSpc>
                <a:spcPct val="150000"/>
              </a:lnSpc>
              <a:spcBef>
                <a:spcPts val="0"/>
              </a:spcBef>
              <a:buFont typeface="Arial" panose="020B0604020202020204" pitchFamily="34" charset="0"/>
              <a:buChar char="•"/>
              <a:defRPr sz="2000" kern="1200">
                <a:solidFill>
                  <a:schemeClr val="accent6"/>
                </a:solidFill>
                <a:latin typeface="+mn-lt"/>
                <a:ea typeface="+mn-ea"/>
                <a:cs typeface="+mn-cs"/>
              </a:defRPr>
            </a:lvl2pPr>
            <a:lvl3pPr marL="685800" indent="-347472" algn="l" defTabSz="914400" rtl="0" eaLnBrk="1" latinLnBrk="0" hangingPunct="1">
              <a:lnSpc>
                <a:spcPct val="150000"/>
              </a:lnSpc>
              <a:spcBef>
                <a:spcPts val="0"/>
              </a:spcBef>
              <a:buFont typeface="Arial" panose="020B0604020202020204" pitchFamily="34" charset="0"/>
              <a:buChar char="•"/>
              <a:defRPr sz="18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Conflict prevention begins long before any disagreement occurs. </a:t>
            </a:r>
          </a:p>
          <a:p>
            <a:r>
              <a:rPr lang="en-US" dirty="0"/>
              <a:t>Research consistently shows that students who feel they belong are less likely to engage in disruptive </a:t>
            </a:r>
            <a:r>
              <a:rPr lang="en-US" dirty="0" err="1"/>
              <a:t>behaviour</a:t>
            </a:r>
            <a:r>
              <a:rPr lang="en-US" dirty="0"/>
              <a:t>. </a:t>
            </a:r>
          </a:p>
          <a:p>
            <a:endParaRPr lang="en-US" dirty="0"/>
          </a:p>
          <a:p>
            <a:r>
              <a:rPr lang="en-US" dirty="0"/>
              <a:t>Carol Dweck </a:t>
            </a:r>
            <a:r>
              <a:rPr lang="en-US" dirty="0">
                <a:sym typeface="Wingdings" panose="05000000000000000000" pitchFamily="2" charset="2"/>
              </a:rPr>
              <a:t></a:t>
            </a:r>
            <a:r>
              <a:rPr lang="en-US" dirty="0"/>
              <a:t> </a:t>
            </a:r>
            <a:r>
              <a:rPr lang="en-US" dirty="0">
                <a:highlight>
                  <a:srgbClr val="E6F0FE"/>
                </a:highlight>
              </a:rPr>
              <a:t>classrooms should reward learning rather than perfection</a:t>
            </a:r>
          </a:p>
          <a:p>
            <a:r>
              <a:rPr lang="en-US" dirty="0"/>
              <a:t>Robert Pianta </a:t>
            </a:r>
            <a:r>
              <a:rPr lang="en-US" dirty="0">
                <a:sym typeface="Wingdings" panose="05000000000000000000" pitchFamily="2" charset="2"/>
              </a:rPr>
              <a:t> </a:t>
            </a:r>
            <a:r>
              <a:rPr lang="en-US" dirty="0">
                <a:highlight>
                  <a:srgbClr val="FFEFEF"/>
                </a:highlight>
              </a:rPr>
              <a:t>positive teacher-student relationships are among the strongest predictors of engagement.</a:t>
            </a:r>
          </a:p>
          <a:p>
            <a:endParaRPr lang="en-US" dirty="0"/>
          </a:p>
          <a:p>
            <a:r>
              <a:rPr lang="en-US" dirty="0"/>
              <a:t>Small routines: </a:t>
            </a:r>
            <a:r>
              <a:rPr lang="en-US" i="1" dirty="0"/>
              <a:t>greeting students at the door, learning names quickly, creating predictable transitions, giving students meaningful choices, and ensuring that every learner feels seen.</a:t>
            </a:r>
          </a:p>
          <a:p>
            <a:endParaRPr lang="en-US" dirty="0"/>
          </a:p>
        </p:txBody>
      </p:sp>
    </p:spTree>
    <p:extLst>
      <p:ext uri="{BB962C8B-B14F-4D97-AF65-F5344CB8AC3E}">
        <p14:creationId xmlns:p14="http://schemas.microsoft.com/office/powerpoint/2010/main" val="175758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3363B43-23E5-B56D-A216-D5D2E789322B}"/>
              </a:ext>
            </a:extLst>
          </p:cNvPr>
          <p:cNvSpPr>
            <a:spLocks noGrp="1"/>
          </p:cNvSpPr>
          <p:nvPr>
            <p:ph type="title"/>
          </p:nvPr>
        </p:nvSpPr>
        <p:spPr/>
        <p:txBody>
          <a:bodyPr/>
          <a:lstStyle/>
          <a:p>
            <a:endParaRPr lang="en-US"/>
          </a:p>
        </p:txBody>
      </p:sp>
      <p:pic>
        <p:nvPicPr>
          <p:cNvPr id="6" name="Rezervirano mjesto sadržaja 5">
            <a:extLst>
              <a:ext uri="{FF2B5EF4-FFF2-40B4-BE49-F238E27FC236}">
                <a16:creationId xmlns:a16="http://schemas.microsoft.com/office/drawing/2014/main" id="{6AE25B72-2208-61D5-1781-39FD9B7B82DE}"/>
              </a:ext>
            </a:extLst>
          </p:cNvPr>
          <p:cNvPicPr>
            <a:picLocks noGrp="1" noChangeAspect="1"/>
          </p:cNvPicPr>
          <p:nvPr>
            <p:ph idx="1"/>
          </p:nvPr>
        </p:nvPicPr>
        <p:blipFill>
          <a:blip r:embed="rId2"/>
          <a:stretch>
            <a:fillRect/>
          </a:stretch>
        </p:blipFill>
        <p:spPr>
          <a:xfrm>
            <a:off x="-79022" y="0"/>
            <a:ext cx="12155048" cy="6855449"/>
          </a:xfrm>
          <a:prstGeom prst="rect">
            <a:avLst/>
          </a:prstGeom>
        </p:spPr>
      </p:pic>
      <p:sp>
        <p:nvSpPr>
          <p:cNvPr id="4" name="Rezervirano mjesto broja slajda 3">
            <a:extLst>
              <a:ext uri="{FF2B5EF4-FFF2-40B4-BE49-F238E27FC236}">
                <a16:creationId xmlns:a16="http://schemas.microsoft.com/office/drawing/2014/main" id="{B34787F2-3320-C28E-1381-677C01B5A8BD}"/>
              </a:ext>
            </a:extLst>
          </p:cNvPr>
          <p:cNvSpPr>
            <a:spLocks noGrp="1"/>
          </p:cNvSpPr>
          <p:nvPr>
            <p:ph type="sldNum" sz="quarter" idx="10"/>
          </p:nvPr>
        </p:nvSpPr>
        <p:spPr/>
        <p:txBody>
          <a:bodyPr/>
          <a:lstStyle/>
          <a:p>
            <a:fld id="{48F63A3B-78C7-47BE-AE5E-E10140E04643}" type="slidenum">
              <a:rPr lang="en-US" smtClean="0"/>
              <a:pPr/>
              <a:t>14</a:t>
            </a:fld>
            <a:endParaRPr lang="en-US" dirty="0"/>
          </a:p>
        </p:txBody>
      </p:sp>
    </p:spTree>
    <p:extLst>
      <p:ext uri="{BB962C8B-B14F-4D97-AF65-F5344CB8AC3E}">
        <p14:creationId xmlns:p14="http://schemas.microsoft.com/office/powerpoint/2010/main" val="260818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A203721-C67A-F0DB-3E09-84534950CF20}"/>
              </a:ext>
            </a:extLst>
          </p:cNvPr>
          <p:cNvSpPr>
            <a:spLocks noGrp="1"/>
          </p:cNvSpPr>
          <p:nvPr>
            <p:ph type="title"/>
          </p:nvPr>
        </p:nvSpPr>
        <p:spPr/>
        <p:txBody>
          <a:bodyPr/>
          <a:lstStyle/>
          <a:p>
            <a:endParaRPr lang="en-US"/>
          </a:p>
        </p:txBody>
      </p:sp>
      <p:pic>
        <p:nvPicPr>
          <p:cNvPr id="6" name="Rezervirano mjesto sadržaja 5">
            <a:extLst>
              <a:ext uri="{FF2B5EF4-FFF2-40B4-BE49-F238E27FC236}">
                <a16:creationId xmlns:a16="http://schemas.microsoft.com/office/drawing/2014/main" id="{5908FA07-F58A-6792-84BD-E332C5E91033}"/>
              </a:ext>
            </a:extLst>
          </p:cNvPr>
          <p:cNvPicPr>
            <a:picLocks noGrp="1" noChangeAspect="1"/>
          </p:cNvPicPr>
          <p:nvPr>
            <p:ph idx="1"/>
          </p:nvPr>
        </p:nvPicPr>
        <p:blipFill>
          <a:blip r:embed="rId2"/>
          <a:stretch>
            <a:fillRect/>
          </a:stretch>
        </p:blipFill>
        <p:spPr>
          <a:xfrm>
            <a:off x="-75953" y="-3234"/>
            <a:ext cx="12143775" cy="6861234"/>
          </a:xfrm>
          <a:prstGeom prst="rect">
            <a:avLst/>
          </a:prstGeom>
        </p:spPr>
      </p:pic>
      <p:sp>
        <p:nvSpPr>
          <p:cNvPr id="4" name="Rezervirano mjesto broja slajda 3">
            <a:extLst>
              <a:ext uri="{FF2B5EF4-FFF2-40B4-BE49-F238E27FC236}">
                <a16:creationId xmlns:a16="http://schemas.microsoft.com/office/drawing/2014/main" id="{82E45295-12C8-5CD5-7BDF-7922490542D3}"/>
              </a:ext>
            </a:extLst>
          </p:cNvPr>
          <p:cNvSpPr>
            <a:spLocks noGrp="1"/>
          </p:cNvSpPr>
          <p:nvPr>
            <p:ph type="sldNum" sz="quarter" idx="10"/>
          </p:nvPr>
        </p:nvSpPr>
        <p:spPr/>
        <p:txBody>
          <a:bodyPr/>
          <a:lstStyle/>
          <a:p>
            <a:fld id="{48F63A3B-78C7-47BE-AE5E-E10140E04643}" type="slidenum">
              <a:rPr lang="en-US" smtClean="0"/>
              <a:pPr/>
              <a:t>15</a:t>
            </a:fld>
            <a:endParaRPr lang="en-US" dirty="0"/>
          </a:p>
        </p:txBody>
      </p:sp>
    </p:spTree>
    <p:extLst>
      <p:ext uri="{BB962C8B-B14F-4D97-AF65-F5344CB8AC3E}">
        <p14:creationId xmlns:p14="http://schemas.microsoft.com/office/powerpoint/2010/main" val="3635379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B6BE987-DA46-93BF-30F9-8F7E4D087C38}"/>
              </a:ext>
            </a:extLst>
          </p:cNvPr>
          <p:cNvSpPr>
            <a:spLocks noGrp="1"/>
          </p:cNvSpPr>
          <p:nvPr>
            <p:ph type="title"/>
          </p:nvPr>
        </p:nvSpPr>
        <p:spPr/>
        <p:txBody>
          <a:bodyPr/>
          <a:lstStyle/>
          <a:p>
            <a:endParaRPr lang="en-US"/>
          </a:p>
        </p:txBody>
      </p:sp>
      <p:pic>
        <p:nvPicPr>
          <p:cNvPr id="6" name="Rezervirano mjesto sadržaja 5">
            <a:extLst>
              <a:ext uri="{FF2B5EF4-FFF2-40B4-BE49-F238E27FC236}">
                <a16:creationId xmlns:a16="http://schemas.microsoft.com/office/drawing/2014/main" id="{0AF005B2-2074-BD9A-CD2D-2ADFEF6E69B1}"/>
              </a:ext>
            </a:extLst>
          </p:cNvPr>
          <p:cNvPicPr>
            <a:picLocks noGrp="1" noChangeAspect="1"/>
          </p:cNvPicPr>
          <p:nvPr>
            <p:ph idx="1"/>
          </p:nvPr>
        </p:nvPicPr>
        <p:blipFill>
          <a:blip r:embed="rId2"/>
          <a:stretch>
            <a:fillRect/>
          </a:stretch>
        </p:blipFill>
        <p:spPr>
          <a:xfrm>
            <a:off x="-75953" y="0"/>
            <a:ext cx="12138051" cy="6858000"/>
          </a:xfrm>
          <a:prstGeom prst="rect">
            <a:avLst/>
          </a:prstGeom>
        </p:spPr>
      </p:pic>
      <p:sp>
        <p:nvSpPr>
          <p:cNvPr id="4" name="Rezervirano mjesto broja slajda 3">
            <a:extLst>
              <a:ext uri="{FF2B5EF4-FFF2-40B4-BE49-F238E27FC236}">
                <a16:creationId xmlns:a16="http://schemas.microsoft.com/office/drawing/2014/main" id="{9C35B3E5-3015-67E3-21BF-63180D6FA3E2}"/>
              </a:ext>
            </a:extLst>
          </p:cNvPr>
          <p:cNvSpPr>
            <a:spLocks noGrp="1"/>
          </p:cNvSpPr>
          <p:nvPr>
            <p:ph type="sldNum" sz="quarter" idx="10"/>
          </p:nvPr>
        </p:nvSpPr>
        <p:spPr/>
        <p:txBody>
          <a:bodyPr/>
          <a:lstStyle/>
          <a:p>
            <a:fld id="{48F63A3B-78C7-47BE-AE5E-E10140E04643}" type="slidenum">
              <a:rPr lang="en-US" smtClean="0"/>
              <a:pPr/>
              <a:t>16</a:t>
            </a:fld>
            <a:endParaRPr lang="en-US" dirty="0"/>
          </a:p>
        </p:txBody>
      </p:sp>
    </p:spTree>
    <p:extLst>
      <p:ext uri="{BB962C8B-B14F-4D97-AF65-F5344CB8AC3E}">
        <p14:creationId xmlns:p14="http://schemas.microsoft.com/office/powerpoint/2010/main" val="3593829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138B3A6-B50B-17E2-49F1-1E34F506D6B5}"/>
              </a:ext>
            </a:extLst>
          </p:cNvPr>
          <p:cNvSpPr>
            <a:spLocks noGrp="1"/>
          </p:cNvSpPr>
          <p:nvPr>
            <p:ph type="title"/>
          </p:nvPr>
        </p:nvSpPr>
        <p:spPr>
          <a:xfrm>
            <a:off x="461174" y="457199"/>
            <a:ext cx="11809848" cy="567920"/>
          </a:xfrm>
        </p:spPr>
        <p:txBody>
          <a:bodyPr/>
          <a:lstStyle/>
          <a:p>
            <a:r>
              <a:rPr lang="en-US" dirty="0"/>
              <a:t>Listen to Understand, Not to Respond</a:t>
            </a:r>
          </a:p>
        </p:txBody>
      </p:sp>
      <p:sp>
        <p:nvSpPr>
          <p:cNvPr id="3" name="Rezervirano mjesto sadržaja 2">
            <a:extLst>
              <a:ext uri="{FF2B5EF4-FFF2-40B4-BE49-F238E27FC236}">
                <a16:creationId xmlns:a16="http://schemas.microsoft.com/office/drawing/2014/main" id="{B7D559A7-5FA2-237E-A0BA-EDAFADA43655}"/>
              </a:ext>
            </a:extLst>
          </p:cNvPr>
          <p:cNvSpPr>
            <a:spLocks noGrp="1"/>
          </p:cNvSpPr>
          <p:nvPr>
            <p:ph idx="1"/>
          </p:nvPr>
        </p:nvSpPr>
        <p:spPr>
          <a:xfrm>
            <a:off x="914400" y="1309512"/>
            <a:ext cx="6583680" cy="5328356"/>
          </a:xfrm>
        </p:spPr>
        <p:txBody>
          <a:bodyPr>
            <a:normAutofit fontScale="92500" lnSpcReduction="10000"/>
          </a:bodyPr>
          <a:lstStyle/>
          <a:p>
            <a:r>
              <a:rPr lang="en-US" dirty="0"/>
              <a:t>One participant takes the role of </a:t>
            </a:r>
            <a:r>
              <a:rPr lang="en-US" b="1" dirty="0"/>
              <a:t>Teacher A</a:t>
            </a:r>
            <a:r>
              <a:rPr lang="en-US" dirty="0"/>
              <a:t> and shares a real classroom challenge or difficult interaction with a student for </a:t>
            </a:r>
            <a:r>
              <a:rPr lang="en-US" b="1" dirty="0"/>
              <a:t>2 minutes </a:t>
            </a:r>
            <a:r>
              <a:rPr lang="en-US" dirty="0"/>
              <a:t>(or just talks about their day)</a:t>
            </a:r>
          </a:p>
          <a:p>
            <a:endParaRPr lang="en-US" dirty="0"/>
          </a:p>
          <a:p>
            <a:r>
              <a:rPr lang="en-US" dirty="0"/>
              <a:t>The listener's goal is </a:t>
            </a:r>
            <a:r>
              <a:rPr lang="en-US" b="1" dirty="0"/>
              <a:t>not to solve the problem</a:t>
            </a:r>
            <a:r>
              <a:rPr lang="en-US" dirty="0"/>
              <a:t>.</a:t>
            </a:r>
          </a:p>
          <a:p>
            <a:endParaRPr lang="en-US" dirty="0"/>
          </a:p>
          <a:p>
            <a:r>
              <a:rPr lang="en-US" u="sng" dirty="0"/>
              <a:t>Instead, use active listening by:</a:t>
            </a:r>
          </a:p>
          <a:p>
            <a:r>
              <a:rPr lang="en-US" dirty="0"/>
              <a:t>paraphrasing what you hear, </a:t>
            </a:r>
          </a:p>
          <a:p>
            <a:r>
              <a:rPr lang="en-US" dirty="0"/>
              <a:t>reflecting the speaker's emotions, </a:t>
            </a:r>
          </a:p>
          <a:p>
            <a:r>
              <a:rPr lang="en-US" dirty="0"/>
              <a:t>asking open-ended questions, </a:t>
            </a:r>
          </a:p>
          <a:p>
            <a:r>
              <a:rPr lang="en-US" dirty="0"/>
              <a:t>checking that you understood correctly.</a:t>
            </a:r>
          </a:p>
          <a:p>
            <a:endParaRPr lang="en-US" dirty="0"/>
          </a:p>
        </p:txBody>
      </p:sp>
      <p:sp>
        <p:nvSpPr>
          <p:cNvPr id="4" name="Rezervirano mjesto broja slajda 3">
            <a:extLst>
              <a:ext uri="{FF2B5EF4-FFF2-40B4-BE49-F238E27FC236}">
                <a16:creationId xmlns:a16="http://schemas.microsoft.com/office/drawing/2014/main" id="{C3117D40-C617-E5B1-B303-91D947687854}"/>
              </a:ext>
            </a:extLst>
          </p:cNvPr>
          <p:cNvSpPr>
            <a:spLocks noGrp="1"/>
          </p:cNvSpPr>
          <p:nvPr>
            <p:ph type="sldNum" sz="quarter" idx="10"/>
          </p:nvPr>
        </p:nvSpPr>
        <p:spPr/>
        <p:txBody>
          <a:bodyPr/>
          <a:lstStyle/>
          <a:p>
            <a:fld id="{48F63A3B-78C7-47BE-AE5E-E10140E04643}" type="slidenum">
              <a:rPr lang="en-US" smtClean="0"/>
              <a:pPr/>
              <a:t>17</a:t>
            </a:fld>
            <a:endParaRPr lang="en-US" dirty="0"/>
          </a:p>
        </p:txBody>
      </p:sp>
    </p:spTree>
    <p:extLst>
      <p:ext uri="{BB962C8B-B14F-4D97-AF65-F5344CB8AC3E}">
        <p14:creationId xmlns:p14="http://schemas.microsoft.com/office/powerpoint/2010/main" val="937610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AA1FFD7-BF92-914C-8DFE-1DA4E0D90014}"/>
              </a:ext>
            </a:extLst>
          </p:cNvPr>
          <p:cNvSpPr>
            <a:spLocks noGrp="1"/>
          </p:cNvSpPr>
          <p:nvPr>
            <p:ph type="title"/>
          </p:nvPr>
        </p:nvSpPr>
        <p:spPr>
          <a:xfrm>
            <a:off x="747252" y="-115512"/>
            <a:ext cx="8072284" cy="1531357"/>
          </a:xfrm>
        </p:spPr>
        <p:txBody>
          <a:bodyPr/>
          <a:lstStyle/>
          <a:p>
            <a:r>
              <a:rPr lang="en-US" dirty="0"/>
              <a:t>Think…</a:t>
            </a:r>
          </a:p>
        </p:txBody>
      </p:sp>
      <p:sp>
        <p:nvSpPr>
          <p:cNvPr id="3" name="Rezervirano mjesto sadržaja 2">
            <a:extLst>
              <a:ext uri="{FF2B5EF4-FFF2-40B4-BE49-F238E27FC236}">
                <a16:creationId xmlns:a16="http://schemas.microsoft.com/office/drawing/2014/main" id="{610727C6-DBAF-178E-A304-79662B56E050}"/>
              </a:ext>
            </a:extLst>
          </p:cNvPr>
          <p:cNvSpPr>
            <a:spLocks noGrp="1"/>
          </p:cNvSpPr>
          <p:nvPr>
            <p:ph idx="1"/>
          </p:nvPr>
        </p:nvSpPr>
        <p:spPr>
          <a:xfrm>
            <a:off x="747252" y="1415845"/>
            <a:ext cx="8465574" cy="4635971"/>
          </a:xfrm>
        </p:spPr>
        <p:txBody>
          <a:bodyPr>
            <a:normAutofit lnSpcReduction="10000"/>
          </a:bodyPr>
          <a:lstStyle/>
          <a:p>
            <a:endParaRPr lang="en-US" dirty="0"/>
          </a:p>
          <a:p>
            <a:r>
              <a:rPr lang="en-US" dirty="0"/>
              <a:t>You are having dinner with your family or watching TV when, suddenly, you hear a woman’s scream outside of your building:</a:t>
            </a:r>
          </a:p>
          <a:p>
            <a:endParaRPr lang="en-US" dirty="0"/>
          </a:p>
          <a:p>
            <a:r>
              <a:rPr lang="en-US" dirty="0"/>
              <a:t>a) I would immediately go outside. </a:t>
            </a:r>
          </a:p>
          <a:p>
            <a:r>
              <a:rPr lang="en-US" dirty="0"/>
              <a:t>b) I would call the police. </a:t>
            </a:r>
          </a:p>
          <a:p>
            <a:r>
              <a:rPr lang="en-US" dirty="0"/>
              <a:t>c) I would look through the window first. </a:t>
            </a:r>
          </a:p>
          <a:p>
            <a:r>
              <a:rPr lang="en-US" dirty="0"/>
              <a:t>d) I would assume someone else had already called. </a:t>
            </a:r>
          </a:p>
          <a:p>
            <a:r>
              <a:rPr lang="en-US" dirty="0"/>
              <a:t>e) I'm honestly not sure. </a:t>
            </a:r>
          </a:p>
        </p:txBody>
      </p:sp>
      <p:sp>
        <p:nvSpPr>
          <p:cNvPr id="4" name="Rezervirano mjesto broja slajda 3">
            <a:extLst>
              <a:ext uri="{FF2B5EF4-FFF2-40B4-BE49-F238E27FC236}">
                <a16:creationId xmlns:a16="http://schemas.microsoft.com/office/drawing/2014/main" id="{C9C811B1-494B-296E-9DE7-35A0C71F93F9}"/>
              </a:ext>
            </a:extLst>
          </p:cNvPr>
          <p:cNvSpPr>
            <a:spLocks noGrp="1"/>
          </p:cNvSpPr>
          <p:nvPr>
            <p:ph type="sldNum" sz="quarter" idx="10"/>
          </p:nvPr>
        </p:nvSpPr>
        <p:spPr/>
        <p:txBody>
          <a:bodyPr/>
          <a:lstStyle/>
          <a:p>
            <a:fld id="{48F63A3B-78C7-47BE-AE5E-E10140E04643}" type="slidenum">
              <a:rPr lang="en-US" smtClean="0"/>
              <a:pPr/>
              <a:t>18</a:t>
            </a:fld>
            <a:endParaRPr lang="en-US" dirty="0"/>
          </a:p>
        </p:txBody>
      </p:sp>
    </p:spTree>
    <p:extLst>
      <p:ext uri="{BB962C8B-B14F-4D97-AF65-F5344CB8AC3E}">
        <p14:creationId xmlns:p14="http://schemas.microsoft.com/office/powerpoint/2010/main" val="124017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A38AFA7-0599-3A67-24B6-818D196F6D77}"/>
              </a:ext>
            </a:extLst>
          </p:cNvPr>
          <p:cNvSpPr>
            <a:spLocks noGrp="1"/>
          </p:cNvSpPr>
          <p:nvPr>
            <p:ph type="title"/>
          </p:nvPr>
        </p:nvSpPr>
        <p:spPr>
          <a:xfrm>
            <a:off x="812800" y="-308480"/>
            <a:ext cx="10511626" cy="1531357"/>
          </a:xfrm>
        </p:spPr>
        <p:txBody>
          <a:bodyPr/>
          <a:lstStyle/>
          <a:p>
            <a:r>
              <a:rPr lang="en-US" sz="2800" dirty="0"/>
              <a:t>The Bystander Effect </a:t>
            </a:r>
            <a:br>
              <a:rPr lang="en-US" sz="2800" dirty="0"/>
            </a:br>
            <a:r>
              <a:rPr lang="en-US" sz="1800" dirty="0"/>
              <a:t>(</a:t>
            </a:r>
            <a:r>
              <a:rPr lang="en-US" sz="1800" dirty="0" err="1"/>
              <a:t>darley</a:t>
            </a:r>
            <a:r>
              <a:rPr lang="en-US" sz="1800" dirty="0"/>
              <a:t> &amp; </a:t>
            </a:r>
            <a:r>
              <a:rPr lang="en-US" sz="1800" dirty="0" err="1"/>
              <a:t>latane</a:t>
            </a:r>
            <a:r>
              <a:rPr lang="en-US" sz="1800" dirty="0"/>
              <a:t>, 1968.)</a:t>
            </a:r>
            <a:endParaRPr lang="en-US" sz="2800" b="0" dirty="0"/>
          </a:p>
        </p:txBody>
      </p:sp>
      <p:sp>
        <p:nvSpPr>
          <p:cNvPr id="3" name="Rezervirano mjesto sadržaja 2">
            <a:extLst>
              <a:ext uri="{FF2B5EF4-FFF2-40B4-BE49-F238E27FC236}">
                <a16:creationId xmlns:a16="http://schemas.microsoft.com/office/drawing/2014/main" id="{92ACF080-2800-E3D3-22A3-D9DF84DD8D1C}"/>
              </a:ext>
            </a:extLst>
          </p:cNvPr>
          <p:cNvSpPr>
            <a:spLocks noGrp="1"/>
          </p:cNvSpPr>
          <p:nvPr>
            <p:ph idx="1"/>
          </p:nvPr>
        </p:nvSpPr>
        <p:spPr>
          <a:xfrm>
            <a:off x="812800" y="1553935"/>
            <a:ext cx="4958080" cy="4925887"/>
          </a:xfrm>
        </p:spPr>
        <p:txBody>
          <a:bodyPr>
            <a:normAutofit lnSpcReduction="10000"/>
          </a:bodyPr>
          <a:lstStyle/>
          <a:p>
            <a:r>
              <a:rPr lang="en-US" dirty="0"/>
              <a:t>Murder of Kitty Genovese in New York(1964.)</a:t>
            </a:r>
          </a:p>
          <a:p>
            <a:endParaRPr lang="en-US" dirty="0"/>
          </a:p>
          <a:p>
            <a:r>
              <a:rPr lang="en-US" sz="2000" dirty="0"/>
              <a:t>- Spurred the psychological concept of the </a:t>
            </a:r>
            <a:r>
              <a:rPr lang="en-US" sz="2000" b="1" dirty="0"/>
              <a:t>bystander effect</a:t>
            </a:r>
            <a:r>
              <a:rPr lang="en-US" sz="2000" dirty="0"/>
              <a:t>. </a:t>
            </a:r>
          </a:p>
          <a:p>
            <a:r>
              <a:rPr lang="en-US" sz="2000" dirty="0"/>
              <a:t>- Initial press reports falsely claimed 38 neighbors watched and ignored her prolonged assault, though later investigations revealed the story was heavily exaggerated and ultimately led to the creation of the 911 emergency system.</a:t>
            </a:r>
          </a:p>
        </p:txBody>
      </p:sp>
      <p:sp>
        <p:nvSpPr>
          <p:cNvPr id="4" name="Rezervirano mjesto broja slajda 3">
            <a:extLst>
              <a:ext uri="{FF2B5EF4-FFF2-40B4-BE49-F238E27FC236}">
                <a16:creationId xmlns:a16="http://schemas.microsoft.com/office/drawing/2014/main" id="{86F1934D-9B5D-64D7-77C8-1CE27D71A010}"/>
              </a:ext>
            </a:extLst>
          </p:cNvPr>
          <p:cNvSpPr>
            <a:spLocks noGrp="1"/>
          </p:cNvSpPr>
          <p:nvPr>
            <p:ph type="sldNum" sz="quarter" idx="10"/>
          </p:nvPr>
        </p:nvSpPr>
        <p:spPr/>
        <p:txBody>
          <a:bodyPr/>
          <a:lstStyle/>
          <a:p>
            <a:fld id="{48F63A3B-78C7-47BE-AE5E-E10140E04643}" type="slidenum">
              <a:rPr lang="en-US" smtClean="0"/>
              <a:pPr/>
              <a:t>19</a:t>
            </a:fld>
            <a:endParaRPr lang="en-US" dirty="0"/>
          </a:p>
        </p:txBody>
      </p:sp>
      <p:pic>
        <p:nvPicPr>
          <p:cNvPr id="5" name="Slika 4" descr="In 1964, 28-year-old Kitty Genovese was murdered on a New York City street,  and 37 witnesses failed to help or call police. The incident prompted  inquiries into what became known as the &quot;">
            <a:extLst>
              <a:ext uri="{FF2B5EF4-FFF2-40B4-BE49-F238E27FC236}">
                <a16:creationId xmlns:a16="http://schemas.microsoft.com/office/drawing/2014/main" id="{9F543226-A56E-059B-3B8B-5E41F327AD43}"/>
              </a:ext>
            </a:extLst>
          </p:cNvPr>
          <p:cNvPicPr>
            <a:picLocks noChangeAspect="1"/>
          </p:cNvPicPr>
          <p:nvPr/>
        </p:nvPicPr>
        <p:blipFill>
          <a:blip r:embed="rId3"/>
          <a:stretch>
            <a:fillRect/>
          </a:stretch>
        </p:blipFill>
        <p:spPr>
          <a:xfrm>
            <a:off x="6508953" y="0"/>
            <a:ext cx="5683047" cy="6858000"/>
          </a:xfrm>
          <a:prstGeom prst="rect">
            <a:avLst/>
          </a:prstGeom>
        </p:spPr>
      </p:pic>
    </p:spTree>
    <p:extLst>
      <p:ext uri="{BB962C8B-B14F-4D97-AF65-F5344CB8AC3E}">
        <p14:creationId xmlns:p14="http://schemas.microsoft.com/office/powerpoint/2010/main" val="3271386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AC2100F-DBE9-1D70-D34F-3113CF8321C9}"/>
              </a:ext>
            </a:extLst>
          </p:cNvPr>
          <p:cNvSpPr>
            <a:spLocks noGrp="1"/>
          </p:cNvSpPr>
          <p:nvPr>
            <p:ph type="title"/>
          </p:nvPr>
        </p:nvSpPr>
        <p:spPr>
          <a:xfrm>
            <a:off x="914400" y="291595"/>
            <a:ext cx="6583680" cy="1531357"/>
          </a:xfrm>
        </p:spPr>
        <p:txBody>
          <a:bodyPr/>
          <a:lstStyle/>
          <a:p>
            <a:r>
              <a:rPr lang="en-US" dirty="0"/>
              <a:t>In classroom</a:t>
            </a:r>
            <a:br>
              <a:rPr lang="en-US" dirty="0"/>
            </a:br>
            <a:endParaRPr lang="en-US" dirty="0"/>
          </a:p>
        </p:txBody>
      </p:sp>
      <p:sp>
        <p:nvSpPr>
          <p:cNvPr id="3" name="Rezervirano mjesto sadržaja 2">
            <a:extLst>
              <a:ext uri="{FF2B5EF4-FFF2-40B4-BE49-F238E27FC236}">
                <a16:creationId xmlns:a16="http://schemas.microsoft.com/office/drawing/2014/main" id="{4D171D22-4AA3-F475-C0C2-573711DBED34}"/>
              </a:ext>
            </a:extLst>
          </p:cNvPr>
          <p:cNvSpPr>
            <a:spLocks noGrp="1"/>
          </p:cNvSpPr>
          <p:nvPr>
            <p:ph idx="1"/>
          </p:nvPr>
        </p:nvSpPr>
        <p:spPr>
          <a:xfrm>
            <a:off x="914400" y="1648178"/>
            <a:ext cx="6583680" cy="4809066"/>
          </a:xfrm>
        </p:spPr>
        <p:txBody>
          <a:bodyPr>
            <a:normAutofit fontScale="92500" lnSpcReduction="10000"/>
          </a:bodyPr>
          <a:lstStyle/>
          <a:p>
            <a:r>
              <a:rPr lang="en-US" dirty="0"/>
              <a:t>Who is today’s Kitty Genovese? (not literally, but…)</a:t>
            </a:r>
          </a:p>
          <a:p>
            <a:endParaRPr lang="en-US" dirty="0"/>
          </a:p>
          <a:p>
            <a:r>
              <a:rPr lang="en-US" dirty="0"/>
              <a:t>the isolated student </a:t>
            </a:r>
          </a:p>
          <a:p>
            <a:r>
              <a:rPr lang="en-US" dirty="0"/>
              <a:t>the bullied student </a:t>
            </a:r>
          </a:p>
          <a:p>
            <a:r>
              <a:rPr lang="en-US" dirty="0"/>
              <a:t>the student nobody chooses </a:t>
            </a:r>
          </a:p>
          <a:p>
            <a:r>
              <a:rPr lang="en-US" dirty="0"/>
              <a:t>the quiet student </a:t>
            </a:r>
          </a:p>
          <a:p>
            <a:r>
              <a:rPr lang="en-US" dirty="0"/>
              <a:t>the student who suddenly stops participating </a:t>
            </a:r>
          </a:p>
          <a:p>
            <a:endParaRPr lang="en-US" dirty="0"/>
          </a:p>
          <a:p>
            <a:r>
              <a:rPr lang="en-US" dirty="0"/>
              <a:t>"How many classmates notice?"</a:t>
            </a:r>
          </a:p>
          <a:p>
            <a:r>
              <a:rPr lang="en-US" dirty="0"/>
              <a:t>"How many act?"</a:t>
            </a:r>
          </a:p>
          <a:p>
            <a:endParaRPr lang="en-US" dirty="0"/>
          </a:p>
        </p:txBody>
      </p:sp>
      <p:sp>
        <p:nvSpPr>
          <p:cNvPr id="4" name="Rezervirano mjesto broja slajda 3">
            <a:extLst>
              <a:ext uri="{FF2B5EF4-FFF2-40B4-BE49-F238E27FC236}">
                <a16:creationId xmlns:a16="http://schemas.microsoft.com/office/drawing/2014/main" id="{A2D07B80-B922-24DF-0D4C-037022F3E160}"/>
              </a:ext>
            </a:extLst>
          </p:cNvPr>
          <p:cNvSpPr>
            <a:spLocks noGrp="1"/>
          </p:cNvSpPr>
          <p:nvPr>
            <p:ph type="sldNum" sz="quarter" idx="10"/>
          </p:nvPr>
        </p:nvSpPr>
        <p:spPr/>
        <p:txBody>
          <a:bodyPr/>
          <a:lstStyle/>
          <a:p>
            <a:fld id="{48F63A3B-78C7-47BE-AE5E-E10140E04643}" type="slidenum">
              <a:rPr lang="en-US" smtClean="0"/>
              <a:pPr/>
              <a:t>20</a:t>
            </a:fld>
            <a:endParaRPr lang="en-US" dirty="0"/>
          </a:p>
        </p:txBody>
      </p:sp>
    </p:spTree>
    <p:extLst>
      <p:ext uri="{BB962C8B-B14F-4D97-AF65-F5344CB8AC3E}">
        <p14:creationId xmlns:p14="http://schemas.microsoft.com/office/powerpoint/2010/main" val="2186604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88820BE-B1BC-0E35-8480-307F82719A3E}"/>
              </a:ext>
            </a:extLst>
          </p:cNvPr>
          <p:cNvSpPr>
            <a:spLocks noGrp="1"/>
          </p:cNvSpPr>
          <p:nvPr>
            <p:ph type="title"/>
          </p:nvPr>
        </p:nvSpPr>
        <p:spPr/>
        <p:txBody>
          <a:bodyPr/>
          <a:lstStyle/>
          <a:p>
            <a:endParaRPr lang="en-US"/>
          </a:p>
        </p:txBody>
      </p:sp>
      <p:sp>
        <p:nvSpPr>
          <p:cNvPr id="3" name="Rezervirano mjesto sadržaja 2">
            <a:extLst>
              <a:ext uri="{FF2B5EF4-FFF2-40B4-BE49-F238E27FC236}">
                <a16:creationId xmlns:a16="http://schemas.microsoft.com/office/drawing/2014/main" id="{6B049F0A-8EB4-7A49-D942-D31E8E20D27F}"/>
              </a:ext>
            </a:extLst>
          </p:cNvPr>
          <p:cNvSpPr>
            <a:spLocks noGrp="1"/>
          </p:cNvSpPr>
          <p:nvPr>
            <p:ph idx="1"/>
          </p:nvPr>
        </p:nvSpPr>
        <p:spPr/>
        <p:txBody>
          <a:bodyPr/>
          <a:lstStyle/>
          <a:p>
            <a:r>
              <a:rPr lang="en-US" dirty="0"/>
              <a:t>Write down reasons a student might stay silent when witnessing bullying.</a:t>
            </a:r>
          </a:p>
        </p:txBody>
      </p:sp>
      <p:sp>
        <p:nvSpPr>
          <p:cNvPr id="4" name="Rezervirano mjesto broja slajda 3">
            <a:extLst>
              <a:ext uri="{FF2B5EF4-FFF2-40B4-BE49-F238E27FC236}">
                <a16:creationId xmlns:a16="http://schemas.microsoft.com/office/drawing/2014/main" id="{95BADDFB-6077-D2B8-1284-AFBCE3B07E91}"/>
              </a:ext>
            </a:extLst>
          </p:cNvPr>
          <p:cNvSpPr>
            <a:spLocks noGrp="1"/>
          </p:cNvSpPr>
          <p:nvPr>
            <p:ph type="sldNum" sz="quarter" idx="10"/>
          </p:nvPr>
        </p:nvSpPr>
        <p:spPr/>
        <p:txBody>
          <a:bodyPr/>
          <a:lstStyle/>
          <a:p>
            <a:fld id="{48F63A3B-78C7-47BE-AE5E-E10140E04643}" type="slidenum">
              <a:rPr lang="en-US" smtClean="0"/>
              <a:pPr/>
              <a:t>21</a:t>
            </a:fld>
            <a:endParaRPr lang="en-US" dirty="0"/>
          </a:p>
        </p:txBody>
      </p:sp>
    </p:spTree>
    <p:extLst>
      <p:ext uri="{BB962C8B-B14F-4D97-AF65-F5344CB8AC3E}">
        <p14:creationId xmlns:p14="http://schemas.microsoft.com/office/powerpoint/2010/main" val="79065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952" y="731520"/>
            <a:ext cx="8972070" cy="1362057"/>
          </a:xfrm>
        </p:spPr>
        <p:txBody>
          <a:bodyPr>
            <a:normAutofit/>
          </a:bodyPr>
          <a:lstStyle/>
          <a:p>
            <a:pPr algn="l"/>
            <a:r>
              <a:rPr dirty="0"/>
              <a:t>Anti-Bullying Support and Social Inclusion</a:t>
            </a:r>
          </a:p>
        </p:txBody>
      </p:sp>
      <p:sp>
        <p:nvSpPr>
          <p:cNvPr id="3" name="Content Placeholder 2"/>
          <p:cNvSpPr>
            <a:spLocks noGrp="1"/>
          </p:cNvSpPr>
          <p:nvPr>
            <p:ph idx="1"/>
          </p:nvPr>
        </p:nvSpPr>
        <p:spPr>
          <a:xfrm>
            <a:off x="758952" y="2103120"/>
            <a:ext cx="9965492" cy="4578638"/>
          </a:xfrm>
        </p:spPr>
        <p:txBody>
          <a:bodyPr>
            <a:normAutofit/>
          </a:bodyPr>
          <a:lstStyle/>
          <a:p>
            <a:pPr>
              <a:defRPr sz="2000"/>
            </a:pPr>
            <a:r>
              <a:rPr sz="2400" b="1" dirty="0"/>
              <a:t>Children with special needs are statistically more vulnerable to bullying and exclusion</a:t>
            </a:r>
            <a:r>
              <a:rPr lang="hr-HR" sz="2400" b="1" dirty="0"/>
              <a:t>!</a:t>
            </a:r>
            <a:endParaRPr sz="2400" b="1" dirty="0"/>
          </a:p>
          <a:p>
            <a:pPr>
              <a:defRPr sz="2000"/>
            </a:pPr>
            <a:r>
              <a:rPr sz="2400" dirty="0"/>
              <a:t>Teachers must recognize early warning signs of emotional or social difficulties.</a:t>
            </a:r>
          </a:p>
          <a:p>
            <a:pPr>
              <a:defRPr sz="2000"/>
            </a:pPr>
            <a:r>
              <a:rPr sz="2400" dirty="0"/>
              <a:t>A culture of acceptance is built through empathy, classroom rules, and positive modeling.</a:t>
            </a:r>
          </a:p>
          <a:p>
            <a:pPr>
              <a:defRPr sz="2000"/>
            </a:pPr>
            <a:r>
              <a:rPr sz="2400" dirty="0"/>
              <a:t>Peer mentoring and restorative approaches reduce conflict and isolation.</a:t>
            </a:r>
          </a:p>
          <a:p>
            <a:pPr>
              <a:defRPr sz="2000"/>
            </a:pPr>
            <a:r>
              <a:rPr sz="2400" dirty="0"/>
              <a:t>Social-emotional learning improves communication and emotional regulation.</a:t>
            </a:r>
          </a:p>
        </p:txBody>
      </p:sp>
      <p:pic>
        <p:nvPicPr>
          <p:cNvPr id="12290" name="Picture 2" descr="Anti-Bullying Squad — Victoria College Preparatory School">
            <a:extLst>
              <a:ext uri="{FF2B5EF4-FFF2-40B4-BE49-F238E27FC236}">
                <a16:creationId xmlns:a16="http://schemas.microsoft.com/office/drawing/2014/main" id="{76EF7443-4A1A-465D-8189-7D9D96A03B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3623" y="176242"/>
            <a:ext cx="2472612" cy="24726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AABEE58-B813-DC36-EC93-8F1111E601A9}"/>
              </a:ext>
            </a:extLst>
          </p:cNvPr>
          <p:cNvSpPr>
            <a:spLocks noGrp="1"/>
          </p:cNvSpPr>
          <p:nvPr>
            <p:ph type="title"/>
          </p:nvPr>
        </p:nvSpPr>
        <p:spPr>
          <a:xfrm>
            <a:off x="638704" y="37342"/>
            <a:ext cx="9719733" cy="1531357"/>
          </a:xfrm>
        </p:spPr>
        <p:txBody>
          <a:bodyPr/>
          <a:lstStyle/>
          <a:p>
            <a:r>
              <a:rPr lang="en-US" dirty="0"/>
              <a:t>How can we teach people to help?</a:t>
            </a:r>
          </a:p>
        </p:txBody>
      </p:sp>
      <p:sp>
        <p:nvSpPr>
          <p:cNvPr id="3" name="Rezervirano mjesto sadržaja 2">
            <a:extLst>
              <a:ext uri="{FF2B5EF4-FFF2-40B4-BE49-F238E27FC236}">
                <a16:creationId xmlns:a16="http://schemas.microsoft.com/office/drawing/2014/main" id="{FC86253B-C55D-BA71-B0D6-0C178FF52AB4}"/>
              </a:ext>
            </a:extLst>
          </p:cNvPr>
          <p:cNvSpPr>
            <a:spLocks noGrp="1"/>
          </p:cNvSpPr>
          <p:nvPr>
            <p:ph idx="1"/>
          </p:nvPr>
        </p:nvSpPr>
        <p:spPr>
          <a:xfrm>
            <a:off x="372534" y="1670756"/>
            <a:ext cx="6412088" cy="4984044"/>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r>
              <a:rPr lang="en-US" b="1" dirty="0"/>
              <a:t> Intervention can be learned!</a:t>
            </a:r>
          </a:p>
          <a:p>
            <a:endParaRPr lang="en-US" b="1" dirty="0"/>
          </a:p>
          <a:p>
            <a:r>
              <a:rPr lang="en-US" b="1" dirty="0">
                <a:highlight>
                  <a:srgbClr val="F5CDCE"/>
                </a:highlight>
              </a:rPr>
              <a:t>Five Ways to Help: </a:t>
            </a:r>
          </a:p>
          <a:p>
            <a:r>
              <a:rPr lang="en-US" b="1" dirty="0"/>
              <a:t>1. Direct</a:t>
            </a:r>
            <a:r>
              <a:rPr lang="en-US" dirty="0"/>
              <a:t> – Speak up respectfully. </a:t>
            </a:r>
          </a:p>
          <a:p>
            <a:r>
              <a:rPr lang="en-US" b="1" dirty="0"/>
              <a:t>2. Distract</a:t>
            </a:r>
            <a:r>
              <a:rPr lang="en-US" dirty="0"/>
              <a:t> – Interrupt the situation without confrontation. </a:t>
            </a:r>
          </a:p>
          <a:p>
            <a:r>
              <a:rPr lang="en-US" b="1" dirty="0"/>
              <a:t>3. Delegate</a:t>
            </a:r>
            <a:r>
              <a:rPr lang="en-US" dirty="0"/>
              <a:t> – Get support from another student or adult. </a:t>
            </a:r>
          </a:p>
          <a:p>
            <a:r>
              <a:rPr lang="en-US" b="1" dirty="0"/>
              <a:t>4. Delay</a:t>
            </a:r>
            <a:r>
              <a:rPr lang="en-US" dirty="0"/>
              <a:t> – Check in with the person afterwards if immediate action isn't safe. </a:t>
            </a:r>
          </a:p>
          <a:p>
            <a:r>
              <a:rPr lang="en-US" b="1" dirty="0"/>
              <a:t>5. Document</a:t>
            </a:r>
            <a:r>
              <a:rPr lang="en-US" dirty="0"/>
              <a:t> – Record evidence when appropriate and report it through the correct channels.</a:t>
            </a:r>
          </a:p>
          <a:p>
            <a:endParaRPr lang="en-US" b="1" dirty="0"/>
          </a:p>
        </p:txBody>
      </p:sp>
      <p:sp>
        <p:nvSpPr>
          <p:cNvPr id="4" name="Rezervirano mjesto broja slajda 3">
            <a:extLst>
              <a:ext uri="{FF2B5EF4-FFF2-40B4-BE49-F238E27FC236}">
                <a16:creationId xmlns:a16="http://schemas.microsoft.com/office/drawing/2014/main" id="{B8DB3068-7CA5-2C65-2D8A-A2900EFB5107}"/>
              </a:ext>
            </a:extLst>
          </p:cNvPr>
          <p:cNvSpPr>
            <a:spLocks noGrp="1"/>
          </p:cNvSpPr>
          <p:nvPr>
            <p:ph type="sldNum" sz="quarter" idx="10"/>
          </p:nvPr>
        </p:nvSpPr>
        <p:spPr/>
        <p:txBody>
          <a:bodyPr/>
          <a:lstStyle/>
          <a:p>
            <a:fld id="{48F63A3B-78C7-47BE-AE5E-E10140E04643}" type="slidenum">
              <a:rPr lang="en-US" smtClean="0"/>
              <a:pPr/>
              <a:t>23</a:t>
            </a:fld>
            <a:endParaRPr lang="en-US" dirty="0"/>
          </a:p>
        </p:txBody>
      </p:sp>
      <p:sp>
        <p:nvSpPr>
          <p:cNvPr id="6" name="TekstniOkvir 5">
            <a:extLst>
              <a:ext uri="{FF2B5EF4-FFF2-40B4-BE49-F238E27FC236}">
                <a16:creationId xmlns:a16="http://schemas.microsoft.com/office/drawing/2014/main" id="{E4AFE600-9F11-1319-CBE0-685241E17F9A}"/>
              </a:ext>
            </a:extLst>
          </p:cNvPr>
          <p:cNvSpPr txBox="1"/>
          <p:nvPr/>
        </p:nvSpPr>
        <p:spPr>
          <a:xfrm>
            <a:off x="6795912" y="1348545"/>
            <a:ext cx="5396088" cy="535531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a:t>1. "That's not okay. We don't speak to each other like that.“ "Let's stop. That comment wasn't funny.“– </a:t>
            </a:r>
            <a:r>
              <a:rPr lang="en-US" b="1" dirty="0"/>
              <a:t>when it feels safe and the person intervening is confident</a:t>
            </a:r>
            <a:br>
              <a:rPr lang="en-US" b="1" dirty="0"/>
            </a:br>
            <a:endParaRPr lang="en-US" b="1" dirty="0"/>
          </a:p>
          <a:p>
            <a:r>
              <a:rPr lang="en-US" dirty="0"/>
              <a:t>2. "Hey, can you help me with this question?"</a:t>
            </a:r>
          </a:p>
          <a:p>
            <a:r>
              <a:rPr lang="en-US" dirty="0"/>
              <a:t>"Teacher, our group needs some help.“ – </a:t>
            </a:r>
            <a:r>
              <a:rPr lang="en-US" b="1" dirty="0"/>
              <a:t>remove attention from bullying</a:t>
            </a:r>
            <a:br>
              <a:rPr lang="en-US" b="1" dirty="0"/>
            </a:br>
            <a:endParaRPr lang="en-US" b="1" dirty="0"/>
          </a:p>
          <a:p>
            <a:r>
              <a:rPr lang="en-US" dirty="0"/>
              <a:t>3. </a:t>
            </a:r>
            <a:r>
              <a:rPr lang="en-US" b="1" dirty="0"/>
              <a:t>Get help </a:t>
            </a:r>
            <a:r>
              <a:rPr lang="en-US" dirty="0"/>
              <a:t>- another student quietly tells the teacher after class</a:t>
            </a:r>
            <a:br>
              <a:rPr lang="en-US" dirty="0"/>
            </a:br>
            <a:endParaRPr lang="en-US" dirty="0"/>
          </a:p>
          <a:p>
            <a:r>
              <a:rPr lang="en-US" dirty="0"/>
              <a:t>4. "Hey... I saw what happened earlier. Are you okay?“ - </a:t>
            </a:r>
            <a:r>
              <a:rPr lang="en-US" b="1" dirty="0"/>
              <a:t>This reduces isolation and encourages reporting.</a:t>
            </a:r>
            <a:br>
              <a:rPr lang="en-US" b="1" dirty="0"/>
            </a:br>
            <a:endParaRPr lang="en-US" b="1" dirty="0"/>
          </a:p>
          <a:p>
            <a:r>
              <a:rPr lang="en-US" dirty="0"/>
              <a:t>5. If the bullying continues online or repeatedly occurs: Save screenshots, write down what happened, report it through school procedures. </a:t>
            </a:r>
          </a:p>
          <a:p>
            <a:r>
              <a:rPr lang="en-US" b="1" dirty="0"/>
              <a:t>Documentation should support the victim</a:t>
            </a:r>
            <a:r>
              <a:rPr lang="en-US" dirty="0"/>
              <a:t>—not become gossip.</a:t>
            </a:r>
          </a:p>
        </p:txBody>
      </p:sp>
    </p:spTree>
    <p:extLst>
      <p:ext uri="{BB962C8B-B14F-4D97-AF65-F5344CB8AC3E}">
        <p14:creationId xmlns:p14="http://schemas.microsoft.com/office/powerpoint/2010/main" val="2067989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B934C3C-EFBA-02F2-62F8-DDAF0E5CF200}"/>
              </a:ext>
            </a:extLst>
          </p:cNvPr>
          <p:cNvSpPr>
            <a:spLocks noGrp="1"/>
          </p:cNvSpPr>
          <p:nvPr>
            <p:ph type="title"/>
          </p:nvPr>
        </p:nvSpPr>
        <p:spPr>
          <a:xfrm>
            <a:off x="765974" y="-308480"/>
            <a:ext cx="9279467" cy="1531357"/>
          </a:xfrm>
        </p:spPr>
        <p:txBody>
          <a:bodyPr/>
          <a:lstStyle/>
          <a:p>
            <a:r>
              <a:rPr lang="en-US" dirty="0"/>
              <a:t>What can teachers do?</a:t>
            </a:r>
          </a:p>
        </p:txBody>
      </p:sp>
      <p:sp>
        <p:nvSpPr>
          <p:cNvPr id="3" name="Rezervirano mjesto sadržaja 2">
            <a:extLst>
              <a:ext uri="{FF2B5EF4-FFF2-40B4-BE49-F238E27FC236}">
                <a16:creationId xmlns:a16="http://schemas.microsoft.com/office/drawing/2014/main" id="{619F9F1D-7BC6-5D17-E529-512F10479467}"/>
              </a:ext>
            </a:extLst>
          </p:cNvPr>
          <p:cNvSpPr>
            <a:spLocks noGrp="1"/>
          </p:cNvSpPr>
          <p:nvPr>
            <p:ph idx="1"/>
          </p:nvPr>
        </p:nvSpPr>
        <p:spPr>
          <a:xfrm>
            <a:off x="765974" y="1446106"/>
            <a:ext cx="10511626" cy="5411893"/>
          </a:xfrm>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r>
              <a:rPr lang="en-US" b="1" dirty="0">
                <a:highlight>
                  <a:srgbClr val="F5CDCE"/>
                </a:highlight>
              </a:rPr>
              <a:t>1. DIRECT </a:t>
            </a:r>
            <a:r>
              <a:rPr lang="en-US" b="1" dirty="0"/>
              <a:t>- </a:t>
            </a:r>
            <a:r>
              <a:rPr lang="en-US" dirty="0"/>
              <a:t>"Let's pause for a moment. In this classroom, we don't make comments about someone's identity or the way they speak. Everyone deserves to feel respected here.“ - </a:t>
            </a:r>
            <a:r>
              <a:rPr lang="en-US" b="1" dirty="0"/>
              <a:t>Address the </a:t>
            </a:r>
            <a:r>
              <a:rPr lang="en-US" b="1" dirty="0" err="1"/>
              <a:t>behaviour</a:t>
            </a:r>
            <a:r>
              <a:rPr lang="en-US" b="1" dirty="0"/>
              <a:t> (not students’ character) respectfully and immediately.</a:t>
            </a:r>
          </a:p>
          <a:p>
            <a:r>
              <a:rPr lang="en-US" b="1" dirty="0">
                <a:highlight>
                  <a:srgbClr val="F5CDCE"/>
                </a:highlight>
              </a:rPr>
              <a:t>2. DISTRACT </a:t>
            </a:r>
            <a:r>
              <a:rPr lang="en-US" b="1" dirty="0"/>
              <a:t>- </a:t>
            </a:r>
            <a:r>
              <a:rPr lang="en-US" dirty="0"/>
              <a:t>"I'd like every group to stop for one minute. Each person will now explain one idea their partner contributed.“ (disagreement escalates during group work) - </a:t>
            </a:r>
            <a:r>
              <a:rPr lang="en-US" b="1" dirty="0"/>
              <a:t>Interrupt the situation before it escalates.</a:t>
            </a:r>
          </a:p>
          <a:p>
            <a:r>
              <a:rPr lang="en-US" b="1" dirty="0">
                <a:highlight>
                  <a:srgbClr val="F5CDCE"/>
                </a:highlight>
              </a:rPr>
              <a:t>3. DELEGATE </a:t>
            </a:r>
            <a:r>
              <a:rPr lang="en-US" b="1" dirty="0"/>
              <a:t>– </a:t>
            </a:r>
            <a:r>
              <a:rPr lang="en-US" dirty="0"/>
              <a:t>involve school counsellors, another teacher, parents, peer mediators…</a:t>
            </a:r>
            <a:r>
              <a:rPr lang="en-US" b="1" dirty="0"/>
              <a:t> - Involve others when appropriate.</a:t>
            </a:r>
          </a:p>
          <a:p>
            <a:r>
              <a:rPr lang="en-US" b="1" dirty="0">
                <a:highlight>
                  <a:srgbClr val="F5CDCE"/>
                </a:highlight>
              </a:rPr>
              <a:t>4. DELAY </a:t>
            </a:r>
            <a:r>
              <a:rPr lang="en-US" b="1" dirty="0"/>
              <a:t>- </a:t>
            </a:r>
            <a:r>
              <a:rPr lang="en-US" dirty="0"/>
              <a:t>"I noticed what happened earlier. How are you feeling? Is there anything you'd like to talk about?“ - </a:t>
            </a:r>
            <a:r>
              <a:rPr lang="en-US" b="1" dirty="0"/>
              <a:t>Follow up after the incident.</a:t>
            </a:r>
          </a:p>
          <a:p>
            <a:r>
              <a:rPr lang="en-US" b="1" dirty="0">
                <a:highlight>
                  <a:srgbClr val="F5CDCE"/>
                </a:highlight>
              </a:rPr>
              <a:t>5. DOCUMENT </a:t>
            </a:r>
            <a:r>
              <a:rPr lang="en-US" b="1" dirty="0"/>
              <a:t>- </a:t>
            </a:r>
            <a:r>
              <a:rPr lang="en-US" dirty="0"/>
              <a:t>"At 10:15, student A called Student B 'idiot' during group work. Three classmates laughed. Student B became silent and withdrew from the activity.“ - </a:t>
            </a:r>
            <a:r>
              <a:rPr lang="en-US" b="1" dirty="0"/>
              <a:t>Keep objective records when patterns emerge. (extremely important as a teacher!)</a:t>
            </a:r>
          </a:p>
          <a:p>
            <a:endParaRPr lang="en-US" b="1" dirty="0"/>
          </a:p>
          <a:p>
            <a:endParaRPr lang="en-US" b="1" dirty="0"/>
          </a:p>
          <a:p>
            <a:endParaRPr lang="en-US" b="1" dirty="0"/>
          </a:p>
          <a:p>
            <a:endParaRPr lang="en-US" b="1" dirty="0"/>
          </a:p>
          <a:p>
            <a:endParaRPr lang="en-US" b="1" dirty="0"/>
          </a:p>
          <a:p>
            <a:endParaRPr lang="en-US" dirty="0"/>
          </a:p>
        </p:txBody>
      </p:sp>
      <p:sp>
        <p:nvSpPr>
          <p:cNvPr id="4" name="Rezervirano mjesto broja slajda 3">
            <a:extLst>
              <a:ext uri="{FF2B5EF4-FFF2-40B4-BE49-F238E27FC236}">
                <a16:creationId xmlns:a16="http://schemas.microsoft.com/office/drawing/2014/main" id="{C30B687A-3F99-BFB0-5F9B-F6E5AF4312C9}"/>
              </a:ext>
            </a:extLst>
          </p:cNvPr>
          <p:cNvSpPr>
            <a:spLocks noGrp="1"/>
          </p:cNvSpPr>
          <p:nvPr>
            <p:ph type="sldNum" sz="quarter" idx="10"/>
          </p:nvPr>
        </p:nvSpPr>
        <p:spPr/>
        <p:txBody>
          <a:bodyPr/>
          <a:lstStyle/>
          <a:p>
            <a:fld id="{48F63A3B-78C7-47BE-AE5E-E10140E04643}" type="slidenum">
              <a:rPr lang="en-US" smtClean="0"/>
              <a:pPr/>
              <a:t>24</a:t>
            </a:fld>
            <a:endParaRPr lang="en-US" dirty="0"/>
          </a:p>
        </p:txBody>
      </p:sp>
    </p:spTree>
    <p:extLst>
      <p:ext uri="{BB962C8B-B14F-4D97-AF65-F5344CB8AC3E}">
        <p14:creationId xmlns:p14="http://schemas.microsoft.com/office/powerpoint/2010/main" val="61835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E3D0151-5453-A429-9744-58AFA9DE2A7B}"/>
              </a:ext>
            </a:extLst>
          </p:cNvPr>
          <p:cNvSpPr>
            <a:spLocks noGrp="1"/>
          </p:cNvSpPr>
          <p:nvPr>
            <p:ph type="title"/>
          </p:nvPr>
        </p:nvSpPr>
        <p:spPr>
          <a:xfrm>
            <a:off x="1153137" y="1292115"/>
            <a:ext cx="10272889" cy="1531357"/>
          </a:xfrm>
        </p:spPr>
        <p:txBody>
          <a:bodyPr/>
          <a:lstStyle/>
          <a:p>
            <a:r>
              <a:rPr lang="en-US" dirty="0"/>
              <a:t>Activity: </a:t>
            </a:r>
            <a:br>
              <a:rPr lang="en-US" dirty="0"/>
            </a:br>
            <a:br>
              <a:rPr lang="en-US" dirty="0"/>
            </a:br>
            <a:r>
              <a:rPr lang="en-US" dirty="0"/>
              <a:t>You Are the Teacher</a:t>
            </a:r>
            <a:br>
              <a:rPr lang="en-US" dirty="0"/>
            </a:br>
            <a:endParaRPr lang="en-US" dirty="0"/>
          </a:p>
        </p:txBody>
      </p:sp>
      <p:sp>
        <p:nvSpPr>
          <p:cNvPr id="4" name="Rezervirano mjesto broja slajda 3">
            <a:extLst>
              <a:ext uri="{FF2B5EF4-FFF2-40B4-BE49-F238E27FC236}">
                <a16:creationId xmlns:a16="http://schemas.microsoft.com/office/drawing/2014/main" id="{1DB89D6F-D5FC-07E7-7FC9-F3EB43AD7720}"/>
              </a:ext>
            </a:extLst>
          </p:cNvPr>
          <p:cNvSpPr>
            <a:spLocks noGrp="1"/>
          </p:cNvSpPr>
          <p:nvPr>
            <p:ph type="sldNum" sz="quarter" idx="10"/>
          </p:nvPr>
        </p:nvSpPr>
        <p:spPr/>
        <p:txBody>
          <a:bodyPr/>
          <a:lstStyle/>
          <a:p>
            <a:fld id="{48F63A3B-78C7-47BE-AE5E-E10140E04643}" type="slidenum">
              <a:rPr lang="en-US" smtClean="0"/>
              <a:pPr/>
              <a:t>25</a:t>
            </a:fld>
            <a:endParaRPr lang="en-US" dirty="0"/>
          </a:p>
        </p:txBody>
      </p:sp>
    </p:spTree>
    <p:extLst>
      <p:ext uri="{BB962C8B-B14F-4D97-AF65-F5344CB8AC3E}">
        <p14:creationId xmlns:p14="http://schemas.microsoft.com/office/powerpoint/2010/main" val="871077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ADBFB05-727D-C4F7-6983-521151962BE3}"/>
              </a:ext>
            </a:extLst>
          </p:cNvPr>
          <p:cNvSpPr>
            <a:spLocks noGrp="1"/>
          </p:cNvSpPr>
          <p:nvPr>
            <p:ph type="title"/>
          </p:nvPr>
        </p:nvSpPr>
        <p:spPr>
          <a:xfrm>
            <a:off x="525815" y="298529"/>
            <a:ext cx="9832622" cy="889070"/>
          </a:xfrm>
        </p:spPr>
        <p:txBody>
          <a:bodyPr/>
          <a:lstStyle/>
          <a:p>
            <a:r>
              <a:rPr lang="en-US" sz="2800" dirty="0">
                <a:highlight>
                  <a:srgbClr val="F5CDCE"/>
                </a:highlight>
              </a:rPr>
              <a:t>Assertive communication </a:t>
            </a:r>
          </a:p>
        </p:txBody>
      </p:sp>
      <p:sp>
        <p:nvSpPr>
          <p:cNvPr id="3" name="Rezervirano mjesto sadržaja 2">
            <a:extLst>
              <a:ext uri="{FF2B5EF4-FFF2-40B4-BE49-F238E27FC236}">
                <a16:creationId xmlns:a16="http://schemas.microsoft.com/office/drawing/2014/main" id="{19B981DA-0FB3-AE71-51CA-C8F87EDB4BC6}"/>
              </a:ext>
            </a:extLst>
          </p:cNvPr>
          <p:cNvSpPr>
            <a:spLocks noGrp="1"/>
          </p:cNvSpPr>
          <p:nvPr>
            <p:ph idx="1"/>
          </p:nvPr>
        </p:nvSpPr>
        <p:spPr>
          <a:xfrm>
            <a:off x="587023" y="1336109"/>
            <a:ext cx="6583680" cy="3207344"/>
          </a:xfrm>
        </p:spPr>
        <p:txBody>
          <a:bodyPr/>
          <a:lstStyle/>
          <a:p>
            <a:r>
              <a:rPr lang="en-US" b="1" dirty="0"/>
              <a:t>Passive communication avoids conflict.</a:t>
            </a:r>
            <a:endParaRPr lang="en-US" dirty="0"/>
          </a:p>
          <a:p>
            <a:r>
              <a:rPr lang="en-US" b="1" dirty="0"/>
              <a:t>Aggressive communication wins conflict.</a:t>
            </a:r>
            <a:endParaRPr lang="en-US" dirty="0"/>
          </a:p>
          <a:p>
            <a:r>
              <a:rPr lang="en-US" b="1" dirty="0"/>
              <a:t>Assertive communication resolves conflict.</a:t>
            </a:r>
            <a:endParaRPr lang="en-US" dirty="0"/>
          </a:p>
          <a:p>
            <a:endParaRPr lang="en-US" dirty="0"/>
          </a:p>
        </p:txBody>
      </p:sp>
      <p:sp>
        <p:nvSpPr>
          <p:cNvPr id="4" name="Rezervirano mjesto broja slajda 3">
            <a:extLst>
              <a:ext uri="{FF2B5EF4-FFF2-40B4-BE49-F238E27FC236}">
                <a16:creationId xmlns:a16="http://schemas.microsoft.com/office/drawing/2014/main" id="{16EBF34D-38A0-1381-CC7F-804ABDB20640}"/>
              </a:ext>
            </a:extLst>
          </p:cNvPr>
          <p:cNvSpPr>
            <a:spLocks noGrp="1"/>
          </p:cNvSpPr>
          <p:nvPr>
            <p:ph type="sldNum" sz="quarter" idx="10"/>
          </p:nvPr>
        </p:nvSpPr>
        <p:spPr/>
        <p:txBody>
          <a:bodyPr/>
          <a:lstStyle/>
          <a:p>
            <a:fld id="{48F63A3B-78C7-47BE-AE5E-E10140E04643}" type="slidenum">
              <a:rPr lang="en-US" smtClean="0"/>
              <a:pPr/>
              <a:t>26</a:t>
            </a:fld>
            <a:endParaRPr lang="en-US" dirty="0"/>
          </a:p>
        </p:txBody>
      </p:sp>
      <p:pic>
        <p:nvPicPr>
          <p:cNvPr id="5" name="Slika 4" descr="Assertive Communication Skills: How to Use &amp; Improve Them">
            <a:extLst>
              <a:ext uri="{FF2B5EF4-FFF2-40B4-BE49-F238E27FC236}">
                <a16:creationId xmlns:a16="http://schemas.microsoft.com/office/drawing/2014/main" id="{FCC28AD5-ABE2-CEE3-CA4F-6040FA52C265}"/>
              </a:ext>
            </a:extLst>
          </p:cNvPr>
          <p:cNvPicPr>
            <a:picLocks noChangeAspect="1"/>
          </p:cNvPicPr>
          <p:nvPr/>
        </p:nvPicPr>
        <p:blipFill>
          <a:blip r:embed="rId3"/>
          <a:stretch>
            <a:fillRect/>
          </a:stretch>
        </p:blipFill>
        <p:spPr>
          <a:xfrm>
            <a:off x="7341394" y="0"/>
            <a:ext cx="4850606" cy="6858000"/>
          </a:xfrm>
          <a:prstGeom prst="rect">
            <a:avLst/>
          </a:prstGeom>
        </p:spPr>
      </p:pic>
    </p:spTree>
    <p:extLst>
      <p:ext uri="{BB962C8B-B14F-4D97-AF65-F5344CB8AC3E}">
        <p14:creationId xmlns:p14="http://schemas.microsoft.com/office/powerpoint/2010/main" val="2809798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0D19DFE-D81A-3D01-D653-623E1B0EFFBA}"/>
              </a:ext>
            </a:extLst>
          </p:cNvPr>
          <p:cNvSpPr>
            <a:spLocks noGrp="1"/>
          </p:cNvSpPr>
          <p:nvPr>
            <p:ph type="title"/>
          </p:nvPr>
        </p:nvSpPr>
        <p:spPr/>
        <p:txBody>
          <a:bodyPr/>
          <a:lstStyle/>
          <a:p>
            <a:endParaRPr lang="en-US"/>
          </a:p>
        </p:txBody>
      </p:sp>
      <p:sp>
        <p:nvSpPr>
          <p:cNvPr id="3" name="Rezervirano mjesto sadržaja 2">
            <a:extLst>
              <a:ext uri="{FF2B5EF4-FFF2-40B4-BE49-F238E27FC236}">
                <a16:creationId xmlns:a16="http://schemas.microsoft.com/office/drawing/2014/main" id="{A38202C6-3CC6-6E43-DE7B-2B629A52AD13}"/>
              </a:ext>
            </a:extLst>
          </p:cNvPr>
          <p:cNvSpPr>
            <a:spLocks noGrp="1"/>
          </p:cNvSpPr>
          <p:nvPr>
            <p:ph idx="1"/>
          </p:nvPr>
        </p:nvSpPr>
        <p:spPr/>
        <p:txBody>
          <a:bodyPr/>
          <a:lstStyle/>
          <a:p>
            <a:endParaRPr lang="en-US"/>
          </a:p>
        </p:txBody>
      </p:sp>
      <p:sp>
        <p:nvSpPr>
          <p:cNvPr id="4" name="Rezervirano mjesto broja slajda 3">
            <a:extLst>
              <a:ext uri="{FF2B5EF4-FFF2-40B4-BE49-F238E27FC236}">
                <a16:creationId xmlns:a16="http://schemas.microsoft.com/office/drawing/2014/main" id="{512C32BF-2C71-EAF3-A57E-95D09E180BA2}"/>
              </a:ext>
            </a:extLst>
          </p:cNvPr>
          <p:cNvSpPr>
            <a:spLocks noGrp="1"/>
          </p:cNvSpPr>
          <p:nvPr>
            <p:ph type="sldNum" sz="quarter" idx="10"/>
          </p:nvPr>
        </p:nvSpPr>
        <p:spPr/>
        <p:txBody>
          <a:bodyPr/>
          <a:lstStyle/>
          <a:p>
            <a:fld id="{48F63A3B-78C7-47BE-AE5E-E10140E04643}" type="slidenum">
              <a:rPr lang="en-US" smtClean="0"/>
              <a:pPr/>
              <a:t>27</a:t>
            </a:fld>
            <a:endParaRPr lang="en-US" dirty="0"/>
          </a:p>
        </p:txBody>
      </p:sp>
      <p:pic>
        <p:nvPicPr>
          <p:cNvPr id="5" name="Slika 4" descr="Assertive Communication: How to speak up when it feels hard">
            <a:extLst>
              <a:ext uri="{FF2B5EF4-FFF2-40B4-BE49-F238E27FC236}">
                <a16:creationId xmlns:a16="http://schemas.microsoft.com/office/drawing/2014/main" id="{27AF4E2A-5707-CF60-BA85-D2415DF2FF2F}"/>
              </a:ext>
            </a:extLst>
          </p:cNvPr>
          <p:cNvPicPr>
            <a:picLocks noChangeAspect="1"/>
          </p:cNvPicPr>
          <p:nvPr/>
        </p:nvPicPr>
        <p:blipFill>
          <a:blip r:embed="rId3"/>
          <a:stretch>
            <a:fillRect/>
          </a:stretch>
        </p:blipFill>
        <p:spPr>
          <a:xfrm>
            <a:off x="0" y="12627"/>
            <a:ext cx="12191999" cy="6873825"/>
          </a:xfrm>
          <a:prstGeom prst="rect">
            <a:avLst/>
          </a:prstGeom>
        </p:spPr>
      </p:pic>
    </p:spTree>
    <p:extLst>
      <p:ext uri="{BB962C8B-B14F-4D97-AF65-F5344CB8AC3E}">
        <p14:creationId xmlns:p14="http://schemas.microsoft.com/office/powerpoint/2010/main" val="1927451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B89A45F-C9D5-61DC-543E-4BCFD7D84D69}"/>
              </a:ext>
            </a:extLst>
          </p:cNvPr>
          <p:cNvSpPr>
            <a:spLocks noGrp="1"/>
          </p:cNvSpPr>
          <p:nvPr>
            <p:ph type="title"/>
          </p:nvPr>
        </p:nvSpPr>
        <p:spPr/>
        <p:txBody>
          <a:bodyPr/>
          <a:lstStyle/>
          <a:p>
            <a:endParaRPr lang="en-US"/>
          </a:p>
        </p:txBody>
      </p:sp>
      <p:sp>
        <p:nvSpPr>
          <p:cNvPr id="4" name="Rezervirano mjesto broja slajda 3">
            <a:extLst>
              <a:ext uri="{FF2B5EF4-FFF2-40B4-BE49-F238E27FC236}">
                <a16:creationId xmlns:a16="http://schemas.microsoft.com/office/drawing/2014/main" id="{6ABED810-EAF9-8D41-3EF3-C2B18BB013F3}"/>
              </a:ext>
            </a:extLst>
          </p:cNvPr>
          <p:cNvSpPr>
            <a:spLocks noGrp="1"/>
          </p:cNvSpPr>
          <p:nvPr>
            <p:ph type="sldNum" sz="quarter" idx="10"/>
          </p:nvPr>
        </p:nvSpPr>
        <p:spPr/>
        <p:txBody>
          <a:bodyPr/>
          <a:lstStyle/>
          <a:p>
            <a:fld id="{48F63A3B-78C7-47BE-AE5E-E10140E04643}" type="slidenum">
              <a:rPr lang="en-US" smtClean="0"/>
              <a:pPr/>
              <a:t>28</a:t>
            </a:fld>
            <a:endParaRPr lang="en-US" dirty="0"/>
          </a:p>
        </p:txBody>
      </p:sp>
      <p:pic>
        <p:nvPicPr>
          <p:cNvPr id="10" name="Rezervirano mjesto sadržaja 9">
            <a:extLst>
              <a:ext uri="{FF2B5EF4-FFF2-40B4-BE49-F238E27FC236}">
                <a16:creationId xmlns:a16="http://schemas.microsoft.com/office/drawing/2014/main" id="{7F78F29D-3EF0-1CC1-F5A1-0140149A4378}"/>
              </a:ext>
            </a:extLst>
          </p:cNvPr>
          <p:cNvPicPr>
            <a:picLocks noGrp="1" noChangeAspect="1"/>
          </p:cNvPicPr>
          <p:nvPr>
            <p:ph idx="1"/>
          </p:nvPr>
        </p:nvPicPr>
        <p:blipFill>
          <a:blip r:embed="rId2"/>
          <a:stretch>
            <a:fillRect/>
          </a:stretch>
        </p:blipFill>
        <p:spPr>
          <a:xfrm>
            <a:off x="383822" y="2764"/>
            <a:ext cx="11808178" cy="6859587"/>
          </a:xfrm>
          <a:prstGeom prst="rect">
            <a:avLst/>
          </a:prstGeom>
        </p:spPr>
      </p:pic>
    </p:spTree>
    <p:extLst>
      <p:ext uri="{BB962C8B-B14F-4D97-AF65-F5344CB8AC3E}">
        <p14:creationId xmlns:p14="http://schemas.microsoft.com/office/powerpoint/2010/main" val="1506953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a:extLst>
              <a:ext uri="{FF2B5EF4-FFF2-40B4-BE49-F238E27FC236}">
                <a16:creationId xmlns:a16="http://schemas.microsoft.com/office/drawing/2014/main" id="{50780AC3-BDEE-B178-4FB2-7E8874E751B3}"/>
              </a:ext>
            </a:extLst>
          </p:cNvPr>
          <p:cNvSpPr>
            <a:spLocks noGrp="1"/>
          </p:cNvSpPr>
          <p:nvPr>
            <p:ph idx="1"/>
          </p:nvPr>
        </p:nvSpPr>
        <p:spPr>
          <a:xfrm>
            <a:off x="158044" y="0"/>
            <a:ext cx="11875911" cy="6857999"/>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r>
              <a:rPr lang="en-US" b="1" dirty="0"/>
              <a:t>"You never listen!" → "I feel frustrated when I'm interrupted because I want everyone to have a chance to speak."</a:t>
            </a:r>
            <a:r>
              <a:rPr lang="en-US" dirty="0"/>
              <a:t> </a:t>
            </a:r>
          </a:p>
          <a:p>
            <a:endParaRPr lang="en-US" b="1" dirty="0"/>
          </a:p>
          <a:p>
            <a:r>
              <a:rPr lang="en-US" b="1" dirty="0"/>
              <a:t>"You're being disrespectful!" → "I feel concerned when hurtful language is used because I want our classroom to be respectful for everyone."</a:t>
            </a:r>
            <a:r>
              <a:rPr lang="en-US" dirty="0"/>
              <a:t> </a:t>
            </a:r>
          </a:p>
          <a:p>
            <a:endParaRPr lang="en-US" b="1" dirty="0"/>
          </a:p>
          <a:p>
            <a:r>
              <a:rPr lang="en-US" b="1" dirty="0"/>
              <a:t>"You never do your homework!" → "I'm concerned when homework isn't completed because it's important for your learning and progress."</a:t>
            </a:r>
            <a:r>
              <a:rPr lang="en-US" dirty="0"/>
              <a:t> </a:t>
            </a:r>
          </a:p>
          <a:p>
            <a:endParaRPr lang="en-US" b="1" dirty="0"/>
          </a:p>
          <a:p>
            <a:r>
              <a:rPr lang="en-US" b="1" dirty="0"/>
              <a:t>"You're always talking!" → "I'm finding it difficult to continue the lesson while conversations are happening because everyone deserves to hear the instructions."</a:t>
            </a:r>
            <a:r>
              <a:rPr lang="en-US" dirty="0"/>
              <a:t> </a:t>
            </a:r>
          </a:p>
          <a:p>
            <a:endParaRPr lang="en-US" b="1" dirty="0"/>
          </a:p>
          <a:p>
            <a:r>
              <a:rPr lang="en-US" b="1" dirty="0"/>
              <a:t>"You're late again!" → "I'm concerned when lessons start late because it disrupts the learning of the whole class. I'd like us to begin on time."</a:t>
            </a:r>
            <a:endParaRPr lang="en-US" dirty="0"/>
          </a:p>
        </p:txBody>
      </p:sp>
      <p:sp>
        <p:nvSpPr>
          <p:cNvPr id="4" name="Rezervirano mjesto broja slajda 3">
            <a:extLst>
              <a:ext uri="{FF2B5EF4-FFF2-40B4-BE49-F238E27FC236}">
                <a16:creationId xmlns:a16="http://schemas.microsoft.com/office/drawing/2014/main" id="{D0137B36-65F6-6B48-EAA8-82A2D4AF0DD3}"/>
              </a:ext>
            </a:extLst>
          </p:cNvPr>
          <p:cNvSpPr>
            <a:spLocks noGrp="1"/>
          </p:cNvSpPr>
          <p:nvPr>
            <p:ph type="sldNum" sz="quarter" idx="10"/>
          </p:nvPr>
        </p:nvSpPr>
        <p:spPr/>
        <p:txBody>
          <a:bodyPr/>
          <a:lstStyle/>
          <a:p>
            <a:fld id="{48F63A3B-78C7-47BE-AE5E-E10140E04643}" type="slidenum">
              <a:rPr lang="en-US" smtClean="0"/>
              <a:pPr/>
              <a:t>29</a:t>
            </a:fld>
            <a:endParaRPr lang="en-US" dirty="0"/>
          </a:p>
        </p:txBody>
      </p:sp>
    </p:spTree>
    <p:extLst>
      <p:ext uri="{BB962C8B-B14F-4D97-AF65-F5344CB8AC3E}">
        <p14:creationId xmlns:p14="http://schemas.microsoft.com/office/powerpoint/2010/main" val="2762280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286C446-A3E5-0525-0DA5-356660C229DA}"/>
              </a:ext>
            </a:extLst>
          </p:cNvPr>
          <p:cNvSpPr>
            <a:spLocks noGrp="1"/>
          </p:cNvSpPr>
          <p:nvPr>
            <p:ph type="title"/>
          </p:nvPr>
        </p:nvSpPr>
        <p:spPr>
          <a:xfrm>
            <a:off x="417688" y="1057274"/>
            <a:ext cx="7992533" cy="1531357"/>
          </a:xfrm>
        </p:spPr>
        <p:txBody>
          <a:bodyPr/>
          <a:lstStyle/>
          <a:p>
            <a:r>
              <a:rPr lang="en-US" dirty="0"/>
              <a:t>Activity: write it better</a:t>
            </a:r>
          </a:p>
        </p:txBody>
      </p:sp>
      <p:sp>
        <p:nvSpPr>
          <p:cNvPr id="3" name="Rezervirano mjesto sadržaja 2">
            <a:extLst>
              <a:ext uri="{FF2B5EF4-FFF2-40B4-BE49-F238E27FC236}">
                <a16:creationId xmlns:a16="http://schemas.microsoft.com/office/drawing/2014/main" id="{2636281B-869B-41A5-DA56-A1FC59A51072}"/>
              </a:ext>
            </a:extLst>
          </p:cNvPr>
          <p:cNvSpPr>
            <a:spLocks noGrp="1"/>
          </p:cNvSpPr>
          <p:nvPr>
            <p:ph idx="1"/>
          </p:nvPr>
        </p:nvSpPr>
        <p:spPr/>
        <p:txBody>
          <a:bodyPr/>
          <a:lstStyle/>
          <a:p>
            <a:r>
              <a:rPr lang="en-US" dirty="0"/>
              <a:t>Transform “you” to “I” statements</a:t>
            </a:r>
          </a:p>
        </p:txBody>
      </p:sp>
      <p:sp>
        <p:nvSpPr>
          <p:cNvPr id="4" name="Rezervirano mjesto broja slajda 3">
            <a:extLst>
              <a:ext uri="{FF2B5EF4-FFF2-40B4-BE49-F238E27FC236}">
                <a16:creationId xmlns:a16="http://schemas.microsoft.com/office/drawing/2014/main" id="{EC69C99C-269A-FAFD-A398-FBFE34E23967}"/>
              </a:ext>
            </a:extLst>
          </p:cNvPr>
          <p:cNvSpPr>
            <a:spLocks noGrp="1"/>
          </p:cNvSpPr>
          <p:nvPr>
            <p:ph type="sldNum" sz="quarter" idx="10"/>
          </p:nvPr>
        </p:nvSpPr>
        <p:spPr/>
        <p:txBody>
          <a:bodyPr/>
          <a:lstStyle/>
          <a:p>
            <a:fld id="{48F63A3B-78C7-47BE-AE5E-E10140E04643}" type="slidenum">
              <a:rPr lang="en-US" smtClean="0"/>
              <a:pPr/>
              <a:t>30</a:t>
            </a:fld>
            <a:endParaRPr lang="en-US" dirty="0"/>
          </a:p>
        </p:txBody>
      </p:sp>
    </p:spTree>
    <p:extLst>
      <p:ext uri="{BB962C8B-B14F-4D97-AF65-F5344CB8AC3E}">
        <p14:creationId xmlns:p14="http://schemas.microsoft.com/office/powerpoint/2010/main" val="1904169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3CBE98C-7DE6-C6FD-1536-822B799C6D53}"/>
              </a:ext>
            </a:extLst>
          </p:cNvPr>
          <p:cNvSpPr>
            <a:spLocks noGrp="1"/>
          </p:cNvSpPr>
          <p:nvPr>
            <p:ph type="title"/>
          </p:nvPr>
        </p:nvSpPr>
        <p:spPr>
          <a:xfrm>
            <a:off x="457200" y="-474084"/>
            <a:ext cx="11277600" cy="1531357"/>
          </a:xfrm>
        </p:spPr>
        <p:txBody>
          <a:bodyPr/>
          <a:lstStyle/>
          <a:p>
            <a:r>
              <a:rPr lang="en-US" dirty="0"/>
              <a:t>Being Firm Without Losing Respect</a:t>
            </a:r>
          </a:p>
        </p:txBody>
      </p:sp>
      <p:sp>
        <p:nvSpPr>
          <p:cNvPr id="3" name="Rezervirano mjesto sadržaja 2">
            <a:extLst>
              <a:ext uri="{FF2B5EF4-FFF2-40B4-BE49-F238E27FC236}">
                <a16:creationId xmlns:a16="http://schemas.microsoft.com/office/drawing/2014/main" id="{472E8C1D-ADBB-1481-540A-A8D4DA662645}"/>
              </a:ext>
            </a:extLst>
          </p:cNvPr>
          <p:cNvSpPr>
            <a:spLocks noGrp="1"/>
          </p:cNvSpPr>
          <p:nvPr>
            <p:ph idx="1"/>
          </p:nvPr>
        </p:nvSpPr>
        <p:spPr>
          <a:xfrm>
            <a:off x="609600" y="1057273"/>
            <a:ext cx="6977576" cy="5524149"/>
          </a:xfrm>
        </p:spPr>
        <p:style>
          <a:lnRef idx="2">
            <a:schemeClr val="accent1"/>
          </a:lnRef>
          <a:fillRef idx="1">
            <a:schemeClr val="lt1"/>
          </a:fillRef>
          <a:effectRef idx="0">
            <a:schemeClr val="accent1"/>
          </a:effectRef>
          <a:fontRef idx="minor">
            <a:schemeClr val="dk1"/>
          </a:fontRef>
        </p:style>
        <p:txBody>
          <a:bodyPr>
            <a:normAutofit fontScale="92500"/>
          </a:bodyPr>
          <a:lstStyle/>
          <a:p>
            <a:r>
              <a:rPr lang="en-US" dirty="0"/>
              <a:t>Empathy does </a:t>
            </a:r>
            <a:r>
              <a:rPr lang="en-US" b="1" dirty="0"/>
              <a:t>not</a:t>
            </a:r>
            <a:r>
              <a:rPr lang="en-US" dirty="0"/>
              <a:t> mean accepting inappropriate </a:t>
            </a:r>
            <a:r>
              <a:rPr lang="en-US" dirty="0" err="1"/>
              <a:t>behaviour</a:t>
            </a:r>
            <a:r>
              <a:rPr lang="en-US" dirty="0"/>
              <a:t>. An inclusive classroom requires both </a:t>
            </a:r>
            <a:r>
              <a:rPr lang="en-US" b="1" dirty="0"/>
              <a:t>care</a:t>
            </a:r>
            <a:r>
              <a:rPr lang="en-US" dirty="0"/>
              <a:t> and </a:t>
            </a:r>
            <a:r>
              <a:rPr lang="en-US" b="1" dirty="0"/>
              <a:t>clear boundaries</a:t>
            </a:r>
            <a:r>
              <a:rPr lang="en-US" dirty="0"/>
              <a:t>.</a:t>
            </a:r>
          </a:p>
          <a:p>
            <a:endParaRPr lang="en-US" dirty="0"/>
          </a:p>
          <a:p>
            <a:r>
              <a:rPr lang="en-US" b="1" dirty="0"/>
              <a:t>Remember:</a:t>
            </a:r>
            <a:endParaRPr lang="en-US" dirty="0"/>
          </a:p>
          <a:p>
            <a:r>
              <a:rPr lang="en-US" i="1" dirty="0"/>
              <a:t>- Validate</a:t>
            </a:r>
            <a:r>
              <a:rPr lang="en-US" dirty="0"/>
              <a:t> emotions, but </a:t>
            </a:r>
            <a:r>
              <a:rPr lang="en-US" i="1" dirty="0"/>
              <a:t>set limits </a:t>
            </a:r>
            <a:r>
              <a:rPr lang="en-US" dirty="0"/>
              <a:t>on </a:t>
            </a:r>
            <a:r>
              <a:rPr lang="en-US" dirty="0" err="1"/>
              <a:t>behaviour</a:t>
            </a:r>
            <a:r>
              <a:rPr lang="en-US" dirty="0"/>
              <a:t>.</a:t>
            </a:r>
          </a:p>
          <a:p>
            <a:r>
              <a:rPr lang="en-US" i="1" dirty="0"/>
              <a:t>- Correct the </a:t>
            </a:r>
            <a:r>
              <a:rPr lang="en-US" i="1" dirty="0" err="1"/>
              <a:t>behaviour</a:t>
            </a:r>
            <a:r>
              <a:rPr lang="en-US" dirty="0"/>
              <a:t>, not the student's character.</a:t>
            </a:r>
          </a:p>
          <a:p>
            <a:r>
              <a:rPr lang="en-US" dirty="0"/>
              <a:t>- Stay </a:t>
            </a:r>
            <a:r>
              <a:rPr lang="en-US" i="1" dirty="0"/>
              <a:t>calm, consistent, and predictable</a:t>
            </a:r>
            <a:r>
              <a:rPr lang="en-US" dirty="0"/>
              <a:t>.</a:t>
            </a:r>
          </a:p>
          <a:p>
            <a:r>
              <a:rPr lang="en-US" i="1" dirty="0"/>
              <a:t>- Avoid power struggles </a:t>
            </a:r>
            <a:r>
              <a:rPr lang="en-US" dirty="0"/>
              <a:t>in front of the class.</a:t>
            </a:r>
          </a:p>
          <a:p>
            <a:r>
              <a:rPr lang="en-US" dirty="0"/>
              <a:t>- Follow through with </a:t>
            </a:r>
            <a:r>
              <a:rPr lang="en-US" i="1" dirty="0"/>
              <a:t>realistic consequences </a:t>
            </a:r>
            <a:r>
              <a:rPr lang="en-US" dirty="0"/>
              <a:t>every time.</a:t>
            </a:r>
          </a:p>
        </p:txBody>
      </p:sp>
      <p:sp>
        <p:nvSpPr>
          <p:cNvPr id="4" name="Rezervirano mjesto broja slajda 3">
            <a:extLst>
              <a:ext uri="{FF2B5EF4-FFF2-40B4-BE49-F238E27FC236}">
                <a16:creationId xmlns:a16="http://schemas.microsoft.com/office/drawing/2014/main" id="{665E102E-2926-C522-0CF1-A378D7666321}"/>
              </a:ext>
            </a:extLst>
          </p:cNvPr>
          <p:cNvSpPr>
            <a:spLocks noGrp="1"/>
          </p:cNvSpPr>
          <p:nvPr>
            <p:ph type="sldNum" sz="quarter" idx="10"/>
          </p:nvPr>
        </p:nvSpPr>
        <p:spPr/>
        <p:txBody>
          <a:bodyPr/>
          <a:lstStyle/>
          <a:p>
            <a:fld id="{48F63A3B-78C7-47BE-AE5E-E10140E04643}" type="slidenum">
              <a:rPr lang="en-US" smtClean="0"/>
              <a:pPr/>
              <a:t>31</a:t>
            </a:fld>
            <a:endParaRPr lang="en-US" dirty="0"/>
          </a:p>
        </p:txBody>
      </p:sp>
      <p:sp>
        <p:nvSpPr>
          <p:cNvPr id="5" name="TekstniOkvir 4">
            <a:extLst>
              <a:ext uri="{FF2B5EF4-FFF2-40B4-BE49-F238E27FC236}">
                <a16:creationId xmlns:a16="http://schemas.microsoft.com/office/drawing/2014/main" id="{F1A3A57E-B620-E6DF-6D01-78CA6C82FB5A}"/>
              </a:ext>
            </a:extLst>
          </p:cNvPr>
          <p:cNvSpPr txBox="1"/>
          <p:nvPr/>
        </p:nvSpPr>
        <p:spPr>
          <a:xfrm>
            <a:off x="7587176" y="1041444"/>
            <a:ext cx="4147624" cy="553997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400" b="1" dirty="0"/>
              <a:t>Examples:</a:t>
            </a:r>
            <a:endParaRPr lang="en-US" sz="2400" dirty="0"/>
          </a:p>
          <a:p>
            <a:r>
              <a:rPr lang="en-US" sz="2400" i="1" dirty="0"/>
              <a:t>"I understand you're frustrated. I will not allow disrespectful language."</a:t>
            </a:r>
            <a:endParaRPr lang="en-US" sz="2400" dirty="0"/>
          </a:p>
          <a:p>
            <a:r>
              <a:rPr lang="en-US" sz="2400" i="1" dirty="0"/>
              <a:t>"You don't have to agree with me, but you do have to follow classroom expectations."</a:t>
            </a:r>
            <a:endParaRPr lang="en-US" sz="2400" dirty="0"/>
          </a:p>
          <a:p>
            <a:r>
              <a:rPr lang="en-US" sz="2400" i="1" dirty="0"/>
              <a:t>"The discussion is over. We are continuing with the lesson.“</a:t>
            </a:r>
          </a:p>
          <a:p>
            <a:endParaRPr lang="en-US" sz="2400" dirty="0"/>
          </a:p>
          <a:p>
            <a:r>
              <a:rPr lang="en-US" sz="2400" dirty="0"/>
              <a:t>Students respect teachers whose expectations are clear and </a:t>
            </a:r>
            <a:r>
              <a:rPr lang="en-US" sz="2400" b="1" dirty="0"/>
              <a:t>whose actions are fair and consistent.</a:t>
            </a:r>
          </a:p>
          <a:p>
            <a:endParaRPr lang="en-US" dirty="0"/>
          </a:p>
        </p:txBody>
      </p:sp>
    </p:spTree>
    <p:extLst>
      <p:ext uri="{BB962C8B-B14F-4D97-AF65-F5344CB8AC3E}">
        <p14:creationId xmlns:p14="http://schemas.microsoft.com/office/powerpoint/2010/main" val="2206480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63B4B52-C526-7CD6-E88D-92A7F7104569}"/>
              </a:ext>
            </a:extLst>
          </p:cNvPr>
          <p:cNvSpPr>
            <a:spLocks noGrp="1"/>
          </p:cNvSpPr>
          <p:nvPr>
            <p:ph type="title"/>
          </p:nvPr>
        </p:nvSpPr>
        <p:spPr>
          <a:xfrm>
            <a:off x="666044" y="1057274"/>
            <a:ext cx="6931378" cy="1531357"/>
          </a:xfrm>
        </p:spPr>
        <p:txBody>
          <a:bodyPr/>
          <a:lstStyle/>
          <a:p>
            <a:r>
              <a:rPr lang="en-US" dirty="0"/>
              <a:t>What is the Restorative Framework?</a:t>
            </a:r>
            <a:br>
              <a:rPr lang="en-US" dirty="0"/>
            </a:br>
            <a:r>
              <a:rPr lang="en-US" sz="1600" dirty="0"/>
              <a:t>The Restorative Paradigm: </a:t>
            </a:r>
            <a:r>
              <a:rPr lang="en-US" sz="1600" i="1" dirty="0">
                <a:highlight>
                  <a:srgbClr val="F5CDCE"/>
                </a:highlight>
              </a:rPr>
              <a:t>What harm was caused, who was affected, and how can we repair it?</a:t>
            </a:r>
            <a:endParaRPr lang="en-US" dirty="0">
              <a:highlight>
                <a:srgbClr val="F5CDCE"/>
              </a:highlight>
            </a:endParaRPr>
          </a:p>
        </p:txBody>
      </p:sp>
      <p:sp>
        <p:nvSpPr>
          <p:cNvPr id="3" name="Rezervirano mjesto sadržaja 2">
            <a:extLst>
              <a:ext uri="{FF2B5EF4-FFF2-40B4-BE49-F238E27FC236}">
                <a16:creationId xmlns:a16="http://schemas.microsoft.com/office/drawing/2014/main" id="{521B69F2-5B95-9652-0C0C-F585280CE3AC}"/>
              </a:ext>
            </a:extLst>
          </p:cNvPr>
          <p:cNvSpPr>
            <a:spLocks noGrp="1"/>
          </p:cNvSpPr>
          <p:nvPr>
            <p:ph idx="1"/>
          </p:nvPr>
        </p:nvSpPr>
        <p:spPr>
          <a:xfrm>
            <a:off x="914399" y="2834640"/>
            <a:ext cx="9444037" cy="3207344"/>
          </a:xfrm>
        </p:spPr>
        <p:txBody>
          <a:bodyPr>
            <a:normAutofit fontScale="92500" lnSpcReduction="20000"/>
          </a:bodyPr>
          <a:lstStyle/>
          <a:p>
            <a:r>
              <a:rPr lang="en-US" b="1" dirty="0"/>
              <a:t>The Five Restorative Questions</a:t>
            </a:r>
          </a:p>
          <a:p>
            <a:endParaRPr lang="en-US" b="1" dirty="0"/>
          </a:p>
          <a:p>
            <a:r>
              <a:rPr lang="en-US" i="1" dirty="0"/>
              <a:t>What happened? </a:t>
            </a:r>
          </a:p>
          <a:p>
            <a:r>
              <a:rPr lang="en-US" i="1" dirty="0"/>
              <a:t>What were you thinking and feeling at the time? </a:t>
            </a:r>
          </a:p>
          <a:p>
            <a:r>
              <a:rPr lang="en-US" i="1" dirty="0"/>
              <a:t>Who has been affected by what happened? </a:t>
            </a:r>
          </a:p>
          <a:p>
            <a:r>
              <a:rPr lang="en-US" i="1" dirty="0"/>
              <a:t>What do you think they need now? </a:t>
            </a:r>
          </a:p>
          <a:p>
            <a:r>
              <a:rPr lang="en-US" i="1" dirty="0"/>
              <a:t>What can you do to repair the harm?</a:t>
            </a:r>
          </a:p>
          <a:p>
            <a:endParaRPr lang="en-US" dirty="0"/>
          </a:p>
        </p:txBody>
      </p:sp>
      <p:sp>
        <p:nvSpPr>
          <p:cNvPr id="4" name="Rezervirano mjesto broja slajda 3">
            <a:extLst>
              <a:ext uri="{FF2B5EF4-FFF2-40B4-BE49-F238E27FC236}">
                <a16:creationId xmlns:a16="http://schemas.microsoft.com/office/drawing/2014/main" id="{4CBC0384-068B-12CF-89AF-7C1043E5A188}"/>
              </a:ext>
            </a:extLst>
          </p:cNvPr>
          <p:cNvSpPr>
            <a:spLocks noGrp="1"/>
          </p:cNvSpPr>
          <p:nvPr>
            <p:ph type="sldNum" sz="quarter" idx="10"/>
          </p:nvPr>
        </p:nvSpPr>
        <p:spPr/>
        <p:txBody>
          <a:bodyPr/>
          <a:lstStyle/>
          <a:p>
            <a:fld id="{48F63A3B-78C7-47BE-AE5E-E10140E04643}" type="slidenum">
              <a:rPr lang="en-US" smtClean="0"/>
              <a:pPr/>
              <a:t>32</a:t>
            </a:fld>
            <a:endParaRPr lang="en-US" dirty="0"/>
          </a:p>
        </p:txBody>
      </p:sp>
      <p:sp>
        <p:nvSpPr>
          <p:cNvPr id="5" name="TekstniOkvir 4">
            <a:extLst>
              <a:ext uri="{FF2B5EF4-FFF2-40B4-BE49-F238E27FC236}">
                <a16:creationId xmlns:a16="http://schemas.microsoft.com/office/drawing/2014/main" id="{FD5B49D4-50AC-3DE0-867F-F905018E96A7}"/>
              </a:ext>
            </a:extLst>
          </p:cNvPr>
          <p:cNvSpPr txBox="1"/>
          <p:nvPr/>
        </p:nvSpPr>
        <p:spPr>
          <a:xfrm>
            <a:off x="7597422" y="58846"/>
            <a:ext cx="4594578" cy="701730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b="1" dirty="0"/>
              <a:t>Classroom Example</a:t>
            </a:r>
          </a:p>
          <a:p>
            <a:r>
              <a:rPr lang="en-US" b="1" dirty="0"/>
              <a:t>Situation - </a:t>
            </a:r>
            <a:r>
              <a:rPr lang="en-US" dirty="0"/>
              <a:t>A student laughs loudly after a classmate gives an incorrect answer.</a:t>
            </a:r>
          </a:p>
          <a:p>
            <a:endParaRPr lang="en-US" dirty="0"/>
          </a:p>
          <a:p>
            <a:r>
              <a:rPr lang="en-US" b="1" dirty="0"/>
              <a:t>Traditional Response</a:t>
            </a:r>
          </a:p>
          <a:p>
            <a:r>
              <a:rPr lang="en-US" dirty="0"/>
              <a:t>"Stop laughing. That was disrespectful. You'll stay behind after class.“ - </a:t>
            </a:r>
            <a:r>
              <a:rPr lang="en-US" i="1" dirty="0"/>
              <a:t>to be fair, also works sometimes </a:t>
            </a:r>
            <a:r>
              <a:rPr lang="en-US" dirty="0">
                <a:sym typeface="Wingdings" panose="05000000000000000000" pitchFamily="2" charset="2"/>
              </a:rPr>
              <a:t>  </a:t>
            </a:r>
            <a:endParaRPr lang="en-US" dirty="0"/>
          </a:p>
          <a:p>
            <a:br>
              <a:rPr lang="en-US" dirty="0"/>
            </a:br>
            <a:endParaRPr lang="en-US" dirty="0"/>
          </a:p>
          <a:p>
            <a:r>
              <a:rPr lang="en-US" b="1" dirty="0"/>
              <a:t>Restorative Response</a:t>
            </a:r>
          </a:p>
          <a:p>
            <a:r>
              <a:rPr lang="en-US" dirty="0"/>
              <a:t>Teacher:</a:t>
            </a:r>
          </a:p>
          <a:p>
            <a:r>
              <a:rPr lang="en-US" dirty="0"/>
              <a:t>"Let's talk for a moment. What happened from your perspective?"</a:t>
            </a:r>
          </a:p>
          <a:p>
            <a:r>
              <a:rPr lang="en-US" dirty="0"/>
              <a:t>Student:</a:t>
            </a:r>
          </a:p>
          <a:p>
            <a:r>
              <a:rPr lang="en-US" dirty="0"/>
              <a:t>"I laughed because I thought it was funny."</a:t>
            </a:r>
          </a:p>
          <a:p>
            <a:r>
              <a:rPr lang="en-US" dirty="0"/>
              <a:t>Teacher:</a:t>
            </a:r>
          </a:p>
          <a:p>
            <a:r>
              <a:rPr lang="en-US" dirty="0"/>
              <a:t>"How do you think your classmate felt when that happened?"</a:t>
            </a:r>
          </a:p>
          <a:p>
            <a:r>
              <a:rPr lang="en-US" dirty="0"/>
              <a:t>Student:</a:t>
            </a:r>
          </a:p>
          <a:p>
            <a:r>
              <a:rPr lang="en-US" dirty="0"/>
              <a:t>"Probably embarrassed."</a:t>
            </a:r>
          </a:p>
          <a:p>
            <a:r>
              <a:rPr lang="en-US" dirty="0"/>
              <a:t>Teacher:</a:t>
            </a:r>
          </a:p>
          <a:p>
            <a:r>
              <a:rPr lang="en-US" dirty="0"/>
              <a:t>"What could you do now to help repair the situation?"</a:t>
            </a:r>
          </a:p>
          <a:p>
            <a:endParaRPr lang="en-US" dirty="0"/>
          </a:p>
        </p:txBody>
      </p:sp>
    </p:spTree>
    <p:extLst>
      <p:ext uri="{BB962C8B-B14F-4D97-AF65-F5344CB8AC3E}">
        <p14:creationId xmlns:p14="http://schemas.microsoft.com/office/powerpoint/2010/main" val="1503441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223AF76-7EA4-04BC-5923-748B4FF212F0}"/>
              </a:ext>
            </a:extLst>
          </p:cNvPr>
          <p:cNvSpPr>
            <a:spLocks noGrp="1"/>
          </p:cNvSpPr>
          <p:nvPr>
            <p:ph type="title"/>
          </p:nvPr>
        </p:nvSpPr>
        <p:spPr>
          <a:xfrm>
            <a:off x="765974" y="389465"/>
            <a:ext cx="6583680" cy="692098"/>
          </a:xfrm>
        </p:spPr>
        <p:txBody>
          <a:bodyPr/>
          <a:lstStyle/>
          <a:p>
            <a:r>
              <a:rPr lang="en-US" dirty="0"/>
              <a:t>Restorative practice</a:t>
            </a:r>
          </a:p>
        </p:txBody>
      </p:sp>
      <p:sp>
        <p:nvSpPr>
          <p:cNvPr id="3" name="Rezervirano mjesto sadržaja 2">
            <a:extLst>
              <a:ext uri="{FF2B5EF4-FFF2-40B4-BE49-F238E27FC236}">
                <a16:creationId xmlns:a16="http://schemas.microsoft.com/office/drawing/2014/main" id="{F4C3206C-5DF7-02FD-6C30-6DC54F0CEF93}"/>
              </a:ext>
            </a:extLst>
          </p:cNvPr>
          <p:cNvSpPr>
            <a:spLocks noGrp="1"/>
          </p:cNvSpPr>
          <p:nvPr>
            <p:ph idx="1"/>
          </p:nvPr>
        </p:nvSpPr>
        <p:spPr>
          <a:xfrm>
            <a:off x="914400" y="1343378"/>
            <a:ext cx="6583680" cy="4698606"/>
          </a:xfrm>
        </p:spPr>
        <p:txBody>
          <a:bodyPr>
            <a:normAutofit fontScale="92500" lnSpcReduction="20000"/>
          </a:bodyPr>
          <a:lstStyle/>
          <a:p>
            <a:r>
              <a:rPr lang="en-US" b="1" dirty="0"/>
              <a:t>Proactive Practice: Community Circles</a:t>
            </a:r>
            <a:endParaRPr lang="en-US" dirty="0"/>
          </a:p>
          <a:p>
            <a:r>
              <a:rPr lang="en-US" i="1" dirty="0"/>
              <a:t>Example:</a:t>
            </a:r>
            <a:r>
              <a:rPr lang="en-US" dirty="0"/>
              <a:t> A 10-minute check-in at the start of the week. Students share one thing they need from the group to feel focused and respected.</a:t>
            </a:r>
          </a:p>
          <a:p>
            <a:endParaRPr lang="en-US" dirty="0"/>
          </a:p>
          <a:p>
            <a:r>
              <a:rPr lang="en-US" b="1" dirty="0"/>
              <a:t>Reactive Practice: The 3-Question Reset Card</a:t>
            </a:r>
            <a:endParaRPr lang="en-US" dirty="0"/>
          </a:p>
          <a:p>
            <a:r>
              <a:rPr lang="en-US" dirty="0"/>
              <a:t>Use these three prompts instead of assigning blame when a conflict erupts:</a:t>
            </a:r>
          </a:p>
          <a:p>
            <a:pPr lvl="1"/>
            <a:r>
              <a:rPr lang="en-US" i="1" dirty="0">
                <a:highlight>
                  <a:srgbClr val="F5CDCE"/>
                </a:highlight>
              </a:rPr>
              <a:t>What happened, and what were you thinking at the time?</a:t>
            </a:r>
            <a:endParaRPr lang="en-US" dirty="0">
              <a:highlight>
                <a:srgbClr val="F5CDCE"/>
              </a:highlight>
            </a:endParaRPr>
          </a:p>
          <a:p>
            <a:pPr lvl="1"/>
            <a:r>
              <a:rPr lang="en-US" i="1" dirty="0">
                <a:highlight>
                  <a:srgbClr val="F5CDCE"/>
                </a:highlight>
              </a:rPr>
              <a:t>Who has been affected by your actions, and in what way?</a:t>
            </a:r>
            <a:endParaRPr lang="en-US" dirty="0">
              <a:highlight>
                <a:srgbClr val="F5CDCE"/>
              </a:highlight>
            </a:endParaRPr>
          </a:p>
          <a:p>
            <a:pPr lvl="1"/>
            <a:r>
              <a:rPr lang="en-US" i="1" dirty="0">
                <a:highlight>
                  <a:srgbClr val="F5CDCE"/>
                </a:highlight>
              </a:rPr>
              <a:t>What do you think needs to happen to make things right?</a:t>
            </a:r>
            <a:endParaRPr lang="en-US" dirty="0">
              <a:highlight>
                <a:srgbClr val="F5CDCE"/>
              </a:highlight>
            </a:endParaRPr>
          </a:p>
          <a:p>
            <a:endParaRPr lang="en-US" dirty="0"/>
          </a:p>
        </p:txBody>
      </p:sp>
      <p:sp>
        <p:nvSpPr>
          <p:cNvPr id="4" name="Rezervirano mjesto broja slajda 3">
            <a:extLst>
              <a:ext uri="{FF2B5EF4-FFF2-40B4-BE49-F238E27FC236}">
                <a16:creationId xmlns:a16="http://schemas.microsoft.com/office/drawing/2014/main" id="{28B11A96-A512-823F-9A1D-4C3B0BA7E6AC}"/>
              </a:ext>
            </a:extLst>
          </p:cNvPr>
          <p:cNvSpPr>
            <a:spLocks noGrp="1"/>
          </p:cNvSpPr>
          <p:nvPr>
            <p:ph type="sldNum" sz="quarter" idx="10"/>
          </p:nvPr>
        </p:nvSpPr>
        <p:spPr/>
        <p:txBody>
          <a:bodyPr/>
          <a:lstStyle/>
          <a:p>
            <a:fld id="{48F63A3B-78C7-47BE-AE5E-E10140E04643}" type="slidenum">
              <a:rPr lang="en-US" smtClean="0"/>
              <a:pPr/>
              <a:t>33</a:t>
            </a:fld>
            <a:endParaRPr lang="en-US" dirty="0"/>
          </a:p>
        </p:txBody>
      </p:sp>
    </p:spTree>
    <p:extLst>
      <p:ext uri="{BB962C8B-B14F-4D97-AF65-F5344CB8AC3E}">
        <p14:creationId xmlns:p14="http://schemas.microsoft.com/office/powerpoint/2010/main" val="15079836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03397F1-BB06-2B34-6D8A-2E3077B0D274}"/>
              </a:ext>
            </a:extLst>
          </p:cNvPr>
          <p:cNvSpPr>
            <a:spLocks noGrp="1"/>
          </p:cNvSpPr>
          <p:nvPr>
            <p:ph type="title"/>
          </p:nvPr>
        </p:nvSpPr>
        <p:spPr>
          <a:xfrm>
            <a:off x="750711" y="310104"/>
            <a:ext cx="10690578" cy="1237167"/>
          </a:xfrm>
        </p:spPr>
        <p:txBody>
          <a:bodyPr/>
          <a:lstStyle/>
          <a:p>
            <a:r>
              <a:rPr lang="en-US" sz="2800" dirty="0">
                <a:highlight>
                  <a:srgbClr val="F5CDCE"/>
                </a:highlight>
              </a:rPr>
              <a:t>When Students Refuse </a:t>
            </a:r>
            <a:br>
              <a:rPr lang="en-US" sz="2800" dirty="0">
                <a:highlight>
                  <a:srgbClr val="F5CDCE"/>
                </a:highlight>
              </a:rPr>
            </a:br>
            <a:r>
              <a:rPr lang="en-US" sz="2800" dirty="0">
                <a:highlight>
                  <a:srgbClr val="F5CDCE"/>
                </a:highlight>
              </a:rPr>
              <a:t>or Challenge Authority</a:t>
            </a:r>
          </a:p>
        </p:txBody>
      </p:sp>
      <p:sp>
        <p:nvSpPr>
          <p:cNvPr id="3" name="Rezervirano mjesto sadržaja 2">
            <a:extLst>
              <a:ext uri="{FF2B5EF4-FFF2-40B4-BE49-F238E27FC236}">
                <a16:creationId xmlns:a16="http://schemas.microsoft.com/office/drawing/2014/main" id="{2648F4DA-0383-3A5B-4B9E-25DCA45DD577}"/>
              </a:ext>
            </a:extLst>
          </p:cNvPr>
          <p:cNvSpPr>
            <a:spLocks noGrp="1"/>
          </p:cNvSpPr>
          <p:nvPr>
            <p:ph idx="1"/>
          </p:nvPr>
        </p:nvSpPr>
        <p:spPr>
          <a:xfrm>
            <a:off x="914400" y="1846295"/>
            <a:ext cx="5181600" cy="4830612"/>
          </a:xfrm>
        </p:spPr>
        <p:txBody>
          <a:bodyPr>
            <a:normAutofit fontScale="92500"/>
          </a:bodyPr>
          <a:lstStyle/>
          <a:p>
            <a:r>
              <a:rPr lang="en-US" dirty="0"/>
              <a:t>Some students will test boundaries. Not every strategy will work every time, and no teacher can guarantee compliance. </a:t>
            </a:r>
          </a:p>
          <a:p>
            <a:endParaRPr lang="en-US" dirty="0"/>
          </a:p>
          <a:p>
            <a:r>
              <a:rPr lang="en-US" dirty="0"/>
              <a:t>The goal is to </a:t>
            </a:r>
            <a:r>
              <a:rPr lang="en-US" b="1" dirty="0"/>
              <a:t>protect the learning environment</a:t>
            </a:r>
            <a:r>
              <a:rPr lang="en-US" dirty="0"/>
              <a:t>, not to "win" an argument.</a:t>
            </a:r>
          </a:p>
          <a:p>
            <a:endParaRPr lang="en-US" dirty="0"/>
          </a:p>
          <a:p>
            <a:r>
              <a:rPr lang="en-US" b="1" dirty="0"/>
              <a:t>Key principle:</a:t>
            </a:r>
            <a:r>
              <a:rPr lang="en-US" dirty="0"/>
              <a:t> </a:t>
            </a:r>
            <a:r>
              <a:rPr lang="en-US" i="1" dirty="0"/>
              <a:t>High expectations + High support = Effective classroom management.</a:t>
            </a:r>
            <a:endParaRPr lang="en-US" dirty="0"/>
          </a:p>
          <a:p>
            <a:endParaRPr lang="en-US" dirty="0"/>
          </a:p>
        </p:txBody>
      </p:sp>
      <p:sp>
        <p:nvSpPr>
          <p:cNvPr id="4" name="Rezervirano mjesto broja slajda 3">
            <a:extLst>
              <a:ext uri="{FF2B5EF4-FFF2-40B4-BE49-F238E27FC236}">
                <a16:creationId xmlns:a16="http://schemas.microsoft.com/office/drawing/2014/main" id="{4264F039-616D-496E-C089-0B92815D7F5D}"/>
              </a:ext>
            </a:extLst>
          </p:cNvPr>
          <p:cNvSpPr>
            <a:spLocks noGrp="1"/>
          </p:cNvSpPr>
          <p:nvPr>
            <p:ph type="sldNum" sz="quarter" idx="10"/>
          </p:nvPr>
        </p:nvSpPr>
        <p:spPr/>
        <p:txBody>
          <a:bodyPr/>
          <a:lstStyle/>
          <a:p>
            <a:fld id="{48F63A3B-78C7-47BE-AE5E-E10140E04643}" type="slidenum">
              <a:rPr lang="en-US" smtClean="0"/>
              <a:pPr/>
              <a:t>34</a:t>
            </a:fld>
            <a:endParaRPr lang="en-US" dirty="0"/>
          </a:p>
        </p:txBody>
      </p:sp>
      <p:sp>
        <p:nvSpPr>
          <p:cNvPr id="5" name="TekstniOkvir 4">
            <a:extLst>
              <a:ext uri="{FF2B5EF4-FFF2-40B4-BE49-F238E27FC236}">
                <a16:creationId xmlns:a16="http://schemas.microsoft.com/office/drawing/2014/main" id="{A3D7E28B-20E7-ACA0-DC08-FE519B942256}"/>
              </a:ext>
            </a:extLst>
          </p:cNvPr>
          <p:cNvSpPr txBox="1"/>
          <p:nvPr/>
        </p:nvSpPr>
        <p:spPr>
          <a:xfrm>
            <a:off x="6863644" y="0"/>
            <a:ext cx="5328356" cy="685800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b="1" dirty="0"/>
              <a:t>Practical strategies:</a:t>
            </a:r>
            <a:endParaRPr lang="en-US" sz="2000" dirty="0"/>
          </a:p>
          <a:p>
            <a:r>
              <a:rPr lang="en-US" sz="2000" dirty="0"/>
              <a:t>1. Give one clear instruction—avoid repeated warnings.</a:t>
            </a:r>
          </a:p>
          <a:p>
            <a:endParaRPr lang="en-US" sz="2000" dirty="0"/>
          </a:p>
          <a:p>
            <a:r>
              <a:rPr lang="en-US" sz="2000" dirty="0"/>
              <a:t>2. Do not argue publicly; reduce the audience whenever possible.</a:t>
            </a:r>
          </a:p>
          <a:p>
            <a:endParaRPr lang="en-US" sz="2000" dirty="0"/>
          </a:p>
          <a:p>
            <a:r>
              <a:rPr lang="en-US" sz="2000" dirty="0"/>
              <a:t>3. Separate the student from the </a:t>
            </a:r>
            <a:r>
              <a:rPr lang="en-US" sz="2000" dirty="0" err="1"/>
              <a:t>behaviour</a:t>
            </a:r>
            <a:r>
              <a:rPr lang="en-US" sz="2000" dirty="0"/>
              <a:t>: </a:t>
            </a:r>
            <a:r>
              <a:rPr lang="en-US" sz="2000" i="1" dirty="0"/>
              <a:t>"Your </a:t>
            </a:r>
            <a:r>
              <a:rPr lang="en-US" sz="2000" i="1" dirty="0" err="1"/>
              <a:t>behaviour</a:t>
            </a:r>
            <a:r>
              <a:rPr lang="en-US" sz="2000" i="1" dirty="0"/>
              <a:t> is unacceptable,"</a:t>
            </a:r>
            <a:r>
              <a:rPr lang="en-US" sz="2000" dirty="0"/>
              <a:t> not </a:t>
            </a:r>
            <a:r>
              <a:rPr lang="en-US" sz="2000" i="1" dirty="0"/>
              <a:t>"You are disrespectful.“</a:t>
            </a:r>
          </a:p>
          <a:p>
            <a:endParaRPr lang="en-US" sz="2000" dirty="0"/>
          </a:p>
          <a:p>
            <a:r>
              <a:rPr lang="en-US" sz="2000" dirty="0"/>
              <a:t>4. Use calm, brief language instead of emotional reactions.</a:t>
            </a:r>
          </a:p>
          <a:p>
            <a:endParaRPr lang="en-US" sz="2000" dirty="0"/>
          </a:p>
          <a:p>
            <a:r>
              <a:rPr lang="en-US" sz="2000" dirty="0"/>
              <a:t>5. Apply consequences that are immediate, proportional, and consistent.</a:t>
            </a:r>
          </a:p>
          <a:p>
            <a:endParaRPr lang="en-US" sz="2000" dirty="0"/>
          </a:p>
          <a:p>
            <a:r>
              <a:rPr lang="en-US" sz="2400" dirty="0"/>
              <a:t>6. Know when to involve parents, school leadership, or support staff—serious or repeated incidents require a team approach</a:t>
            </a:r>
            <a:r>
              <a:rPr lang="en-US" sz="2000" dirty="0"/>
              <a:t>!</a:t>
            </a:r>
          </a:p>
        </p:txBody>
      </p:sp>
    </p:spTree>
    <p:extLst>
      <p:ext uri="{BB962C8B-B14F-4D97-AF65-F5344CB8AC3E}">
        <p14:creationId xmlns:p14="http://schemas.microsoft.com/office/powerpoint/2010/main" val="1088788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72F8930-F82D-FD1F-963D-ABBDDDBD1B04}"/>
              </a:ext>
            </a:extLst>
          </p:cNvPr>
          <p:cNvSpPr>
            <a:spLocks noGrp="1"/>
          </p:cNvSpPr>
          <p:nvPr>
            <p:ph type="title"/>
          </p:nvPr>
        </p:nvSpPr>
        <p:spPr>
          <a:xfrm>
            <a:off x="581378" y="457199"/>
            <a:ext cx="11029244" cy="646942"/>
          </a:xfrm>
        </p:spPr>
        <p:txBody>
          <a:bodyPr/>
          <a:lstStyle/>
          <a:p>
            <a:r>
              <a:rPr lang="en-US" dirty="0"/>
              <a:t>De-escalation: Staying in Control</a:t>
            </a:r>
          </a:p>
        </p:txBody>
      </p:sp>
      <p:sp>
        <p:nvSpPr>
          <p:cNvPr id="3" name="Rezervirano mjesto sadržaja 2">
            <a:extLst>
              <a:ext uri="{FF2B5EF4-FFF2-40B4-BE49-F238E27FC236}">
                <a16:creationId xmlns:a16="http://schemas.microsoft.com/office/drawing/2014/main" id="{10EDEEFA-3FF3-4F2C-7268-6D41DB775B2E}"/>
              </a:ext>
            </a:extLst>
          </p:cNvPr>
          <p:cNvSpPr>
            <a:spLocks noGrp="1"/>
          </p:cNvSpPr>
          <p:nvPr>
            <p:ph idx="1"/>
          </p:nvPr>
        </p:nvSpPr>
        <p:spPr>
          <a:xfrm>
            <a:off x="914400" y="1241778"/>
            <a:ext cx="8410222" cy="5616222"/>
          </a:xfrm>
        </p:spPr>
        <p:style>
          <a:lnRef idx="1">
            <a:schemeClr val="accent4"/>
          </a:lnRef>
          <a:fillRef idx="2">
            <a:schemeClr val="accent4"/>
          </a:fillRef>
          <a:effectRef idx="1">
            <a:schemeClr val="accent4"/>
          </a:effectRef>
          <a:fontRef idx="minor">
            <a:schemeClr val="dk1"/>
          </a:fontRef>
        </p:style>
        <p:txBody>
          <a:bodyPr>
            <a:normAutofit fontScale="85000" lnSpcReduction="10000"/>
          </a:bodyPr>
          <a:lstStyle/>
          <a:p>
            <a:r>
              <a:rPr lang="en-US" b="1" dirty="0"/>
              <a:t>What to do:</a:t>
            </a:r>
            <a:endParaRPr lang="en-US" dirty="0"/>
          </a:p>
          <a:p>
            <a:r>
              <a:rPr lang="en-US" dirty="0"/>
              <a:t>Speak more slowly and quietly instead of raising your voice.</a:t>
            </a:r>
          </a:p>
          <a:p>
            <a:r>
              <a:rPr lang="en-US" dirty="0"/>
              <a:t>Give short, clear instructions—avoid long lectures.</a:t>
            </a:r>
          </a:p>
          <a:p>
            <a:r>
              <a:rPr lang="en-US" dirty="0"/>
              <a:t>Use pauses and silence strategically.</a:t>
            </a:r>
          </a:p>
          <a:p>
            <a:r>
              <a:rPr lang="en-US" dirty="0"/>
              <a:t>Maintain neutral body language and avoid sarcasm.</a:t>
            </a:r>
          </a:p>
          <a:p>
            <a:r>
              <a:rPr lang="en-US" dirty="0"/>
              <a:t>Address the student privately whenever possible.</a:t>
            </a:r>
          </a:p>
          <a:p>
            <a:r>
              <a:rPr lang="en-US" b="1" dirty="0"/>
              <a:t>Examples:</a:t>
            </a:r>
            <a:endParaRPr lang="en-US" dirty="0"/>
          </a:p>
          <a:p>
            <a:r>
              <a:rPr lang="en-US" i="1" dirty="0">
                <a:highlight>
                  <a:srgbClr val="F5CDCE"/>
                </a:highlight>
              </a:rPr>
              <a:t>"We'll discuss this after the lesson. Right now, I'm teaching."</a:t>
            </a:r>
            <a:endParaRPr lang="en-US" dirty="0">
              <a:highlight>
                <a:srgbClr val="F5CDCE"/>
              </a:highlight>
            </a:endParaRPr>
          </a:p>
          <a:p>
            <a:r>
              <a:rPr lang="en-US" i="1" dirty="0">
                <a:highlight>
                  <a:srgbClr val="F5CDCE"/>
                </a:highlight>
              </a:rPr>
              <a:t>"You have a choice: participate appropriately or accept the consequences according to our classroom rules."</a:t>
            </a:r>
            <a:endParaRPr lang="en-US" dirty="0">
              <a:highlight>
                <a:srgbClr val="F5CDCE"/>
              </a:highlight>
            </a:endParaRPr>
          </a:p>
          <a:p>
            <a:r>
              <a:rPr lang="en-US" i="1" dirty="0">
                <a:highlight>
                  <a:srgbClr val="F5CDCE"/>
                </a:highlight>
              </a:rPr>
              <a:t>"I'm not arguing with you. I'm asking you to follow the classroom expectations."</a:t>
            </a:r>
            <a:endParaRPr lang="en-US" dirty="0">
              <a:highlight>
                <a:srgbClr val="F5CDCE"/>
              </a:highlight>
            </a:endParaRPr>
          </a:p>
          <a:p>
            <a:r>
              <a:rPr lang="en-US" b="1" dirty="0"/>
              <a:t>Remember:</a:t>
            </a:r>
            <a:r>
              <a:rPr lang="en-US" dirty="0"/>
              <a:t> The calmer the teacher remains, the fewer opportunities students have to turn the situation into a power struggle.</a:t>
            </a:r>
          </a:p>
          <a:p>
            <a:endParaRPr lang="en-US" dirty="0"/>
          </a:p>
        </p:txBody>
      </p:sp>
      <p:sp>
        <p:nvSpPr>
          <p:cNvPr id="4" name="Rezervirano mjesto broja slajda 3">
            <a:extLst>
              <a:ext uri="{FF2B5EF4-FFF2-40B4-BE49-F238E27FC236}">
                <a16:creationId xmlns:a16="http://schemas.microsoft.com/office/drawing/2014/main" id="{A35C4871-1FB1-B55B-496A-CD4E9A7FC1EA}"/>
              </a:ext>
            </a:extLst>
          </p:cNvPr>
          <p:cNvSpPr>
            <a:spLocks noGrp="1"/>
          </p:cNvSpPr>
          <p:nvPr>
            <p:ph type="sldNum" sz="quarter" idx="10"/>
          </p:nvPr>
        </p:nvSpPr>
        <p:spPr/>
        <p:txBody>
          <a:bodyPr/>
          <a:lstStyle/>
          <a:p>
            <a:fld id="{48F63A3B-78C7-47BE-AE5E-E10140E04643}" type="slidenum">
              <a:rPr lang="en-US" smtClean="0"/>
              <a:pPr/>
              <a:t>35</a:t>
            </a:fld>
            <a:endParaRPr lang="en-US" dirty="0"/>
          </a:p>
        </p:txBody>
      </p:sp>
    </p:spTree>
    <p:extLst>
      <p:ext uri="{BB962C8B-B14F-4D97-AF65-F5344CB8AC3E}">
        <p14:creationId xmlns:p14="http://schemas.microsoft.com/office/powerpoint/2010/main" val="3490696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FF82AD9-3E73-AB90-22F7-83C213D92062}"/>
              </a:ext>
            </a:extLst>
          </p:cNvPr>
          <p:cNvSpPr>
            <a:spLocks noGrp="1"/>
          </p:cNvSpPr>
          <p:nvPr>
            <p:ph type="title"/>
          </p:nvPr>
        </p:nvSpPr>
        <p:spPr>
          <a:xfrm>
            <a:off x="620889" y="448291"/>
            <a:ext cx="6583680" cy="489304"/>
          </a:xfrm>
        </p:spPr>
        <p:txBody>
          <a:bodyPr/>
          <a:lstStyle/>
          <a:p>
            <a:r>
              <a:rPr lang="en-US" dirty="0"/>
              <a:t>How to deal with: </a:t>
            </a:r>
          </a:p>
        </p:txBody>
      </p:sp>
      <p:sp>
        <p:nvSpPr>
          <p:cNvPr id="3" name="Rezervirano mjesto sadržaja 2">
            <a:extLst>
              <a:ext uri="{FF2B5EF4-FFF2-40B4-BE49-F238E27FC236}">
                <a16:creationId xmlns:a16="http://schemas.microsoft.com/office/drawing/2014/main" id="{2A4971A7-0ED4-C681-CC83-9A3D34FB5882}"/>
              </a:ext>
            </a:extLst>
          </p:cNvPr>
          <p:cNvSpPr>
            <a:spLocks noGrp="1"/>
          </p:cNvSpPr>
          <p:nvPr>
            <p:ph idx="1"/>
          </p:nvPr>
        </p:nvSpPr>
        <p:spPr>
          <a:xfrm>
            <a:off x="914400" y="1140178"/>
            <a:ext cx="11176000" cy="5717822"/>
          </a:xfrm>
        </p:spPr>
        <p:style>
          <a:lnRef idx="2">
            <a:schemeClr val="accent1"/>
          </a:lnRef>
          <a:fillRef idx="1">
            <a:schemeClr val="lt1"/>
          </a:fillRef>
          <a:effectRef idx="0">
            <a:schemeClr val="accent1"/>
          </a:effectRef>
          <a:fontRef idx="minor">
            <a:schemeClr val="dk1"/>
          </a:fontRef>
        </p:style>
        <p:txBody>
          <a:bodyPr>
            <a:normAutofit/>
          </a:bodyPr>
          <a:lstStyle/>
          <a:p>
            <a:pPr marL="457200" indent="-457200">
              <a:buAutoNum type="arabicPeriod"/>
            </a:pPr>
            <a:r>
              <a:rPr lang="en-US" b="1" dirty="0">
                <a:highlight>
                  <a:srgbClr val="F5CDCE"/>
                </a:highlight>
              </a:rPr>
              <a:t>Repeated Swearing – </a:t>
            </a:r>
          </a:p>
          <a:p>
            <a:r>
              <a:rPr lang="en-US" dirty="0"/>
              <a:t>"This is f***</a:t>
            </a:r>
            <a:r>
              <a:rPr lang="en-US" dirty="0" err="1"/>
              <a:t>ing</a:t>
            </a:r>
            <a:r>
              <a:rPr lang="en-US" dirty="0"/>
              <a:t> bullshit.“ </a:t>
            </a:r>
            <a:r>
              <a:rPr lang="en-US" dirty="0">
                <a:sym typeface="Wingdings" panose="05000000000000000000" pitchFamily="2" charset="2"/>
              </a:rPr>
              <a:t></a:t>
            </a:r>
            <a:r>
              <a:rPr lang="en-US" dirty="0"/>
              <a:t> "I can hear that you're angry. Swearing at school is not acceptable. You have a choice: we can continue this lesson respectfully, or we'll follow the school's </a:t>
            </a:r>
            <a:r>
              <a:rPr lang="en-US" dirty="0" err="1"/>
              <a:t>behaviour</a:t>
            </a:r>
            <a:r>
              <a:rPr lang="en-US" dirty="0"/>
              <a:t> procedure after class. The choice is yours.“</a:t>
            </a:r>
            <a:br>
              <a:rPr lang="en-US" dirty="0"/>
            </a:br>
            <a:endParaRPr lang="en-US" dirty="0"/>
          </a:p>
          <a:p>
            <a:pPr marL="457200" indent="-457200">
              <a:buAutoNum type="arabicPeriod"/>
            </a:pPr>
            <a:r>
              <a:rPr lang="en-US" b="1" dirty="0">
                <a:highlight>
                  <a:srgbClr val="F5CDCE"/>
                </a:highlight>
              </a:rPr>
              <a:t>Student Keeps Interrupting – </a:t>
            </a:r>
          </a:p>
          <a:p>
            <a:r>
              <a:rPr lang="en-US" dirty="0"/>
              <a:t>"I don't care what you say.“ </a:t>
            </a:r>
            <a:r>
              <a:rPr lang="en-US" dirty="0">
                <a:sym typeface="Wingdings" panose="05000000000000000000" pitchFamily="2" charset="2"/>
              </a:rPr>
              <a:t></a:t>
            </a:r>
            <a:r>
              <a:rPr lang="en-US" dirty="0"/>
              <a:t>"You don't have to agree with me. You do have to respect the expectations of this classroom. If the interruptions continue, I'll document today's incident and we'll involve your parents and the school counsellor. I'd rather spend that time helping you succeed."</a:t>
            </a:r>
          </a:p>
          <a:p>
            <a:pPr marL="457200" indent="-457200">
              <a:buAutoNum type="arabicPeriod"/>
            </a:pPr>
            <a:endParaRPr lang="en-US" dirty="0"/>
          </a:p>
          <a:p>
            <a:pPr marL="457200" indent="-457200">
              <a:buAutoNum type="arabicPeriod"/>
            </a:pPr>
            <a:endParaRPr lang="en-US" dirty="0"/>
          </a:p>
        </p:txBody>
      </p:sp>
      <p:sp>
        <p:nvSpPr>
          <p:cNvPr id="4" name="Rezervirano mjesto broja slajda 3">
            <a:extLst>
              <a:ext uri="{FF2B5EF4-FFF2-40B4-BE49-F238E27FC236}">
                <a16:creationId xmlns:a16="http://schemas.microsoft.com/office/drawing/2014/main" id="{C9012D9D-21CC-D09F-234D-6571F4A04C7E}"/>
              </a:ext>
            </a:extLst>
          </p:cNvPr>
          <p:cNvSpPr>
            <a:spLocks noGrp="1"/>
          </p:cNvSpPr>
          <p:nvPr>
            <p:ph type="sldNum" sz="quarter" idx="10"/>
          </p:nvPr>
        </p:nvSpPr>
        <p:spPr/>
        <p:txBody>
          <a:bodyPr/>
          <a:lstStyle/>
          <a:p>
            <a:fld id="{48F63A3B-78C7-47BE-AE5E-E10140E04643}" type="slidenum">
              <a:rPr lang="en-US" smtClean="0"/>
              <a:pPr/>
              <a:t>36</a:t>
            </a:fld>
            <a:endParaRPr lang="en-US" dirty="0"/>
          </a:p>
        </p:txBody>
      </p:sp>
    </p:spTree>
    <p:extLst>
      <p:ext uri="{BB962C8B-B14F-4D97-AF65-F5344CB8AC3E}">
        <p14:creationId xmlns:p14="http://schemas.microsoft.com/office/powerpoint/2010/main" val="23871177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32C8958-B101-9556-4633-89123650E86E}"/>
              </a:ext>
            </a:extLst>
          </p:cNvPr>
          <p:cNvSpPr>
            <a:spLocks noGrp="1"/>
          </p:cNvSpPr>
          <p:nvPr>
            <p:ph type="title"/>
          </p:nvPr>
        </p:nvSpPr>
        <p:spPr>
          <a:xfrm>
            <a:off x="914400" y="537700"/>
            <a:ext cx="6583680" cy="556631"/>
          </a:xfrm>
        </p:spPr>
        <p:txBody>
          <a:bodyPr/>
          <a:lstStyle/>
          <a:p>
            <a:r>
              <a:rPr lang="en-US" dirty="0"/>
              <a:t>How to deal with: </a:t>
            </a:r>
          </a:p>
        </p:txBody>
      </p:sp>
      <p:sp>
        <p:nvSpPr>
          <p:cNvPr id="3" name="Rezervirano mjesto sadržaja 2">
            <a:extLst>
              <a:ext uri="{FF2B5EF4-FFF2-40B4-BE49-F238E27FC236}">
                <a16:creationId xmlns:a16="http://schemas.microsoft.com/office/drawing/2014/main" id="{641D3A4C-C29C-0E8F-07F8-1531FD8C4833}"/>
              </a:ext>
            </a:extLst>
          </p:cNvPr>
          <p:cNvSpPr>
            <a:spLocks noGrp="1"/>
          </p:cNvSpPr>
          <p:nvPr>
            <p:ph idx="1"/>
          </p:nvPr>
        </p:nvSpPr>
        <p:spPr>
          <a:xfrm>
            <a:off x="349956" y="1241778"/>
            <a:ext cx="11842044" cy="5616222"/>
          </a:xfrm>
        </p:spPr>
        <p:style>
          <a:lnRef idx="2">
            <a:schemeClr val="accent1"/>
          </a:lnRef>
          <a:fillRef idx="1">
            <a:schemeClr val="lt1"/>
          </a:fillRef>
          <a:effectRef idx="0">
            <a:schemeClr val="accent1"/>
          </a:effectRef>
          <a:fontRef idx="minor">
            <a:schemeClr val="dk1"/>
          </a:fontRef>
        </p:style>
        <p:txBody>
          <a:bodyPr>
            <a:normAutofit fontScale="92500"/>
          </a:bodyPr>
          <a:lstStyle/>
          <a:p>
            <a:r>
              <a:rPr lang="en-US" b="1" dirty="0"/>
              <a:t>3. </a:t>
            </a:r>
            <a:r>
              <a:rPr lang="en-US" b="1" dirty="0">
                <a:highlight>
                  <a:srgbClr val="F5CDCE"/>
                </a:highlight>
              </a:rPr>
              <a:t>Personal insults </a:t>
            </a:r>
            <a:r>
              <a:rPr lang="en-US" dirty="0">
                <a:highlight>
                  <a:srgbClr val="F5CDCE"/>
                </a:highlight>
              </a:rPr>
              <a:t>- </a:t>
            </a:r>
            <a:r>
              <a:rPr lang="en-US" dirty="0"/>
              <a:t>"You're a terrible teacher.“ </a:t>
            </a:r>
            <a:r>
              <a:rPr lang="en-US" dirty="0">
                <a:sym typeface="Wingdings" panose="05000000000000000000" pitchFamily="2" charset="2"/>
              </a:rPr>
              <a:t></a:t>
            </a:r>
            <a:r>
              <a:rPr lang="en-US" dirty="0"/>
              <a:t>"You're allowed to disagree with me. Personal insults cross a boundary. If they continue, I'll end this conversation and we'll continue it with another member of staff present.“</a:t>
            </a:r>
          </a:p>
          <a:p>
            <a:endParaRPr lang="en-US" dirty="0"/>
          </a:p>
          <a:p>
            <a:r>
              <a:rPr lang="en-US" b="1" dirty="0"/>
              <a:t>4. </a:t>
            </a:r>
            <a:r>
              <a:rPr lang="en-US" b="1" dirty="0">
                <a:highlight>
                  <a:srgbClr val="F5CDCE"/>
                </a:highlight>
              </a:rPr>
              <a:t>Student refuses every instruction </a:t>
            </a:r>
            <a:r>
              <a:rPr lang="en-US" dirty="0">
                <a:highlight>
                  <a:srgbClr val="F5CDCE"/>
                </a:highlight>
              </a:rPr>
              <a:t>- </a:t>
            </a:r>
            <a:r>
              <a:rPr lang="en-US" dirty="0"/>
              <a:t>"Right now you're choosing not to participate. That's your decision. If that choice continues, it will have the consequences outlined in our school policy. I'm giving you the opportunity to make a different choice.“</a:t>
            </a:r>
          </a:p>
          <a:p>
            <a:endParaRPr lang="en-US" dirty="0"/>
          </a:p>
          <a:p>
            <a:r>
              <a:rPr lang="en-US" b="1" dirty="0"/>
              <a:t>5. </a:t>
            </a:r>
            <a:r>
              <a:rPr lang="en-US" b="1" dirty="0">
                <a:highlight>
                  <a:srgbClr val="F5CDCE"/>
                </a:highlight>
              </a:rPr>
              <a:t>Escalating aggression </a:t>
            </a:r>
            <a:r>
              <a:rPr lang="en-US" dirty="0">
                <a:highlight>
                  <a:srgbClr val="F5CDCE"/>
                </a:highlight>
              </a:rPr>
              <a:t>- </a:t>
            </a:r>
            <a:r>
              <a:rPr lang="en-US" dirty="0"/>
              <a:t>"I'm going to ask you to lower your voice and remain where you are. If I believe anyone's safety is at risk, I'll immediately follow our school's safety procedure."</a:t>
            </a:r>
          </a:p>
          <a:p>
            <a:endParaRPr lang="en-US" dirty="0"/>
          </a:p>
        </p:txBody>
      </p:sp>
      <p:sp>
        <p:nvSpPr>
          <p:cNvPr id="4" name="Rezervirano mjesto broja slajda 3">
            <a:extLst>
              <a:ext uri="{FF2B5EF4-FFF2-40B4-BE49-F238E27FC236}">
                <a16:creationId xmlns:a16="http://schemas.microsoft.com/office/drawing/2014/main" id="{7695FBFB-3B17-EF82-AF6A-E7682CFB02A3}"/>
              </a:ext>
            </a:extLst>
          </p:cNvPr>
          <p:cNvSpPr>
            <a:spLocks noGrp="1"/>
          </p:cNvSpPr>
          <p:nvPr>
            <p:ph type="sldNum" sz="quarter" idx="10"/>
          </p:nvPr>
        </p:nvSpPr>
        <p:spPr/>
        <p:txBody>
          <a:bodyPr/>
          <a:lstStyle/>
          <a:p>
            <a:fld id="{48F63A3B-78C7-47BE-AE5E-E10140E04643}" type="slidenum">
              <a:rPr lang="en-US" smtClean="0"/>
              <a:pPr/>
              <a:t>37</a:t>
            </a:fld>
            <a:endParaRPr lang="en-US" dirty="0"/>
          </a:p>
        </p:txBody>
      </p:sp>
    </p:spTree>
    <p:extLst>
      <p:ext uri="{BB962C8B-B14F-4D97-AF65-F5344CB8AC3E}">
        <p14:creationId xmlns:p14="http://schemas.microsoft.com/office/powerpoint/2010/main" val="16621763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40B3C6F-C9F3-7E91-CD8B-BF606FD37B25}"/>
              </a:ext>
            </a:extLst>
          </p:cNvPr>
          <p:cNvSpPr>
            <a:spLocks noGrp="1"/>
          </p:cNvSpPr>
          <p:nvPr>
            <p:ph type="title"/>
          </p:nvPr>
        </p:nvSpPr>
        <p:spPr/>
        <p:txBody>
          <a:bodyPr/>
          <a:lstStyle/>
          <a:p>
            <a:r>
              <a:rPr lang="en-US" dirty="0"/>
              <a:t>Final simulation</a:t>
            </a:r>
          </a:p>
        </p:txBody>
      </p:sp>
      <p:sp>
        <p:nvSpPr>
          <p:cNvPr id="3" name="Rezervirano mjesto sadržaja 2">
            <a:extLst>
              <a:ext uri="{FF2B5EF4-FFF2-40B4-BE49-F238E27FC236}">
                <a16:creationId xmlns:a16="http://schemas.microsoft.com/office/drawing/2014/main" id="{307A0D3D-BF5C-EC2B-189E-C427056A26DD}"/>
              </a:ext>
            </a:extLst>
          </p:cNvPr>
          <p:cNvSpPr>
            <a:spLocks noGrp="1"/>
          </p:cNvSpPr>
          <p:nvPr>
            <p:ph idx="1"/>
          </p:nvPr>
        </p:nvSpPr>
        <p:spPr/>
        <p:txBody>
          <a:bodyPr/>
          <a:lstStyle/>
          <a:p>
            <a:endParaRPr lang="en-US"/>
          </a:p>
        </p:txBody>
      </p:sp>
      <p:sp>
        <p:nvSpPr>
          <p:cNvPr id="4" name="Rezervirano mjesto broja slajda 3">
            <a:extLst>
              <a:ext uri="{FF2B5EF4-FFF2-40B4-BE49-F238E27FC236}">
                <a16:creationId xmlns:a16="http://schemas.microsoft.com/office/drawing/2014/main" id="{77F5BC5B-04CE-1733-1EEB-ED2F580BE0C7}"/>
              </a:ext>
            </a:extLst>
          </p:cNvPr>
          <p:cNvSpPr>
            <a:spLocks noGrp="1"/>
          </p:cNvSpPr>
          <p:nvPr>
            <p:ph type="sldNum" sz="quarter" idx="10"/>
          </p:nvPr>
        </p:nvSpPr>
        <p:spPr/>
        <p:txBody>
          <a:bodyPr/>
          <a:lstStyle/>
          <a:p>
            <a:fld id="{48F63A3B-78C7-47BE-AE5E-E10140E04643}" type="slidenum">
              <a:rPr lang="en-US" smtClean="0"/>
              <a:pPr/>
              <a:t>38</a:t>
            </a:fld>
            <a:endParaRPr lang="en-US" dirty="0"/>
          </a:p>
        </p:txBody>
      </p:sp>
    </p:spTree>
    <p:extLst>
      <p:ext uri="{BB962C8B-B14F-4D97-AF65-F5344CB8AC3E}">
        <p14:creationId xmlns:p14="http://schemas.microsoft.com/office/powerpoint/2010/main" val="12552809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395CEE7-5067-33CA-A1A2-A0BA6C0874B6}"/>
              </a:ext>
            </a:extLst>
          </p:cNvPr>
          <p:cNvSpPr>
            <a:spLocks noGrp="1"/>
          </p:cNvSpPr>
          <p:nvPr>
            <p:ph type="title"/>
          </p:nvPr>
        </p:nvSpPr>
        <p:spPr/>
        <p:txBody>
          <a:bodyPr/>
          <a:lstStyle/>
          <a:p>
            <a:r>
              <a:rPr lang="en-US" dirty="0"/>
              <a:t>Personal action plan</a:t>
            </a:r>
          </a:p>
        </p:txBody>
      </p:sp>
      <p:sp>
        <p:nvSpPr>
          <p:cNvPr id="3" name="Rezervirano mjesto sadržaja 2">
            <a:extLst>
              <a:ext uri="{FF2B5EF4-FFF2-40B4-BE49-F238E27FC236}">
                <a16:creationId xmlns:a16="http://schemas.microsoft.com/office/drawing/2014/main" id="{D57714F5-72A8-4E2D-77F5-D27B47D61E7A}"/>
              </a:ext>
            </a:extLst>
          </p:cNvPr>
          <p:cNvSpPr>
            <a:spLocks noGrp="1"/>
          </p:cNvSpPr>
          <p:nvPr>
            <p:ph idx="1"/>
          </p:nvPr>
        </p:nvSpPr>
        <p:spPr/>
        <p:txBody>
          <a:bodyPr/>
          <a:lstStyle/>
          <a:p>
            <a:endParaRPr lang="en-US"/>
          </a:p>
        </p:txBody>
      </p:sp>
      <p:sp>
        <p:nvSpPr>
          <p:cNvPr id="4" name="Rezervirano mjesto broja slajda 3">
            <a:extLst>
              <a:ext uri="{FF2B5EF4-FFF2-40B4-BE49-F238E27FC236}">
                <a16:creationId xmlns:a16="http://schemas.microsoft.com/office/drawing/2014/main" id="{196D04BA-FBC7-E9CF-91AC-A7A1541E3B3B}"/>
              </a:ext>
            </a:extLst>
          </p:cNvPr>
          <p:cNvSpPr>
            <a:spLocks noGrp="1"/>
          </p:cNvSpPr>
          <p:nvPr>
            <p:ph type="sldNum" sz="quarter" idx="12"/>
          </p:nvPr>
        </p:nvSpPr>
        <p:spPr/>
        <p:txBody>
          <a:bodyPr/>
          <a:lstStyle/>
          <a:p>
            <a:fld id="{C1FF6DA9-008F-8B48-92A6-B652298478BF}" type="slidenum">
              <a:rPr lang="en-US" smtClean="0"/>
              <a:t>39</a:t>
            </a:fld>
            <a:endParaRPr lang="en-US"/>
          </a:p>
        </p:txBody>
      </p:sp>
    </p:spTree>
    <p:extLst>
      <p:ext uri="{BB962C8B-B14F-4D97-AF65-F5344CB8AC3E}">
        <p14:creationId xmlns:p14="http://schemas.microsoft.com/office/powerpoint/2010/main" val="33470916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D22C5-0C9E-B582-A8FE-B45E70A01E7F}"/>
              </a:ext>
            </a:extLst>
          </p:cNvPr>
          <p:cNvSpPr>
            <a:spLocks noGrp="1"/>
          </p:cNvSpPr>
          <p:nvPr>
            <p:ph type="ctrTitle"/>
          </p:nvPr>
        </p:nvSpPr>
        <p:spPr>
          <a:xfrm>
            <a:off x="8579554" y="1873135"/>
            <a:ext cx="5715000" cy="2727709"/>
          </a:xfrm>
        </p:spPr>
        <p:txBody>
          <a:bodyPr/>
          <a:lstStyle/>
          <a:p>
            <a:r>
              <a:rPr lang="en-US" dirty="0"/>
              <a:t>Thank </a:t>
            </a:r>
            <a:br>
              <a:rPr lang="en-US" dirty="0"/>
            </a:br>
            <a:r>
              <a:rPr lang="en-US" dirty="0"/>
              <a:t>you </a:t>
            </a:r>
            <a:r>
              <a:rPr lang="en-US" dirty="0">
                <a:sym typeface="Wingdings" panose="05000000000000000000" pitchFamily="2" charset="2"/>
              </a:rPr>
              <a:t></a:t>
            </a:r>
            <a:endParaRPr lang="en-US" dirty="0"/>
          </a:p>
        </p:txBody>
      </p:sp>
      <p:sp>
        <p:nvSpPr>
          <p:cNvPr id="3" name="Subtitle 2">
            <a:extLst>
              <a:ext uri="{FF2B5EF4-FFF2-40B4-BE49-F238E27FC236}">
                <a16:creationId xmlns:a16="http://schemas.microsoft.com/office/drawing/2014/main" id="{D8B5CEF2-E667-BBB5-2EA6-C06F93B6DE12}"/>
              </a:ext>
            </a:extLst>
          </p:cNvPr>
          <p:cNvSpPr>
            <a:spLocks noGrp="1"/>
          </p:cNvSpPr>
          <p:nvPr>
            <p:ph type="subTitle" idx="1"/>
          </p:nvPr>
        </p:nvSpPr>
        <p:spPr>
          <a:xfrm>
            <a:off x="754945" y="956112"/>
            <a:ext cx="6221587" cy="5136444"/>
          </a:xfrm>
        </p:spPr>
        <p:txBody>
          <a:bodyPr>
            <a:normAutofit/>
          </a:bodyPr>
          <a:lstStyle/>
          <a:p>
            <a:r>
              <a:rPr lang="en-US" sz="3200" dirty="0"/>
              <a:t>Thank you for investing not only in your professional growth, but in the lives of every student you will meet. </a:t>
            </a:r>
          </a:p>
          <a:p>
            <a:endParaRPr lang="en-US" sz="3200" dirty="0"/>
          </a:p>
          <a:p>
            <a:r>
              <a:rPr lang="en-US" sz="3200" dirty="0"/>
              <a:t>The impact of one caring teacher lasts far beyond the classroom.</a:t>
            </a:r>
          </a:p>
        </p:txBody>
      </p:sp>
    </p:spTree>
    <p:extLst>
      <p:ext uri="{BB962C8B-B14F-4D97-AF65-F5344CB8AC3E}">
        <p14:creationId xmlns:p14="http://schemas.microsoft.com/office/powerpoint/2010/main" val="19731730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146756"/>
            <a:ext cx="10671048" cy="896955"/>
          </a:xfrm>
        </p:spPr>
        <p:txBody>
          <a:bodyPr/>
          <a:lstStyle/>
          <a:p>
            <a:r>
              <a:rPr lang="hr-HR" dirty="0"/>
              <a:t>How to </a:t>
            </a:r>
            <a:r>
              <a:rPr lang="hr-HR" dirty="0" err="1"/>
              <a:t>prevent</a:t>
            </a:r>
            <a:r>
              <a:rPr lang="hr-HR" dirty="0"/>
              <a:t> </a:t>
            </a:r>
            <a:r>
              <a:rPr lang="hr-HR" dirty="0" err="1"/>
              <a:t>burnout</a:t>
            </a:r>
            <a:r>
              <a:rPr lang="hr-HR" dirty="0"/>
              <a:t>?</a:t>
            </a:r>
          </a:p>
        </p:txBody>
      </p:sp>
      <p:sp>
        <p:nvSpPr>
          <p:cNvPr id="3" name="Rezervirano mjesto sadržaja 2"/>
          <p:cNvSpPr>
            <a:spLocks noGrp="1"/>
          </p:cNvSpPr>
          <p:nvPr>
            <p:ph idx="1"/>
          </p:nvPr>
        </p:nvSpPr>
        <p:spPr>
          <a:xfrm>
            <a:off x="643466" y="1038578"/>
            <a:ext cx="11277600" cy="5819422"/>
          </a:xfrm>
        </p:spPr>
        <p:txBody>
          <a:bodyPr>
            <a:normAutofit fontScale="77500" lnSpcReduction="20000"/>
          </a:bodyPr>
          <a:lstStyle/>
          <a:p>
            <a:pPr>
              <a:lnSpc>
                <a:spcPct val="170000"/>
              </a:lnSpc>
            </a:pPr>
            <a:r>
              <a:rPr lang="en-US" dirty="0"/>
              <a:t>Protect your nervous system during the </a:t>
            </a:r>
            <a:r>
              <a:rPr lang="hr-HR" dirty="0" err="1"/>
              <a:t>work</a:t>
            </a:r>
            <a:r>
              <a:rPr lang="en-US" dirty="0"/>
              <a:t> day</a:t>
            </a:r>
            <a:r>
              <a:rPr lang="hr-HR" dirty="0"/>
              <a:t> (2-5 </a:t>
            </a:r>
            <a:r>
              <a:rPr lang="hr-HR" dirty="0" err="1"/>
              <a:t>minutes</a:t>
            </a:r>
            <a:r>
              <a:rPr lang="hr-HR" dirty="0"/>
              <a:t> </a:t>
            </a:r>
            <a:r>
              <a:rPr lang="hr-HR" dirty="0" err="1"/>
              <a:t>decompression</a:t>
            </a:r>
            <a:r>
              <a:rPr lang="hr-HR" dirty="0"/>
              <a:t> </a:t>
            </a:r>
            <a:r>
              <a:rPr lang="hr-HR" dirty="0" err="1"/>
              <a:t>rituals</a:t>
            </a:r>
            <a:r>
              <a:rPr lang="hr-HR" dirty="0"/>
              <a:t>)</a:t>
            </a:r>
          </a:p>
          <a:p>
            <a:pPr>
              <a:lnSpc>
                <a:spcPct val="170000"/>
              </a:lnSpc>
            </a:pPr>
            <a:r>
              <a:rPr lang="hr-HR" dirty="0"/>
              <a:t>Separate </a:t>
            </a:r>
            <a:r>
              <a:rPr lang="hr-HR" dirty="0" err="1"/>
              <a:t>compassion</a:t>
            </a:r>
            <a:r>
              <a:rPr lang="hr-HR" dirty="0"/>
              <a:t> </a:t>
            </a:r>
            <a:r>
              <a:rPr lang="hr-HR" dirty="0" err="1"/>
              <a:t>from</a:t>
            </a:r>
            <a:r>
              <a:rPr lang="hr-HR" dirty="0"/>
              <a:t> </a:t>
            </a:r>
            <a:r>
              <a:rPr lang="hr-HR" dirty="0" err="1"/>
              <a:t>over-functioning</a:t>
            </a:r>
            <a:r>
              <a:rPr lang="hr-HR" dirty="0"/>
              <a:t> (</a:t>
            </a:r>
            <a:r>
              <a:rPr lang="hr-HR" dirty="0" err="1"/>
              <a:t>the</a:t>
            </a:r>
            <a:r>
              <a:rPr lang="hr-HR" dirty="0"/>
              <a:t> </a:t>
            </a:r>
            <a:r>
              <a:rPr lang="hr-HR" dirty="0" err="1"/>
              <a:t>need</a:t>
            </a:r>
            <a:r>
              <a:rPr lang="hr-HR" dirty="0"/>
              <a:t> to </a:t>
            </a:r>
            <a:r>
              <a:rPr lang="hr-HR" dirty="0" err="1"/>
              <a:t>fix</a:t>
            </a:r>
            <a:r>
              <a:rPr lang="hr-HR" dirty="0"/>
              <a:t> </a:t>
            </a:r>
            <a:r>
              <a:rPr lang="hr-HR" dirty="0" err="1"/>
              <a:t>everything</a:t>
            </a:r>
            <a:r>
              <a:rPr lang="hr-HR" dirty="0"/>
              <a:t>)</a:t>
            </a:r>
          </a:p>
          <a:p>
            <a:pPr>
              <a:lnSpc>
                <a:spcPct val="170000"/>
              </a:lnSpc>
            </a:pPr>
            <a:r>
              <a:rPr lang="en-US" dirty="0"/>
              <a:t>Create emotional boundaries without becoming cold</a:t>
            </a:r>
            <a:endParaRPr lang="hr-HR" dirty="0"/>
          </a:p>
          <a:p>
            <a:pPr>
              <a:lnSpc>
                <a:spcPct val="120000"/>
              </a:lnSpc>
            </a:pPr>
            <a:r>
              <a:rPr lang="hr-HR" dirty="0" err="1"/>
              <a:t>Reduce</a:t>
            </a:r>
            <a:r>
              <a:rPr lang="hr-HR" dirty="0"/>
              <a:t> </a:t>
            </a:r>
            <a:r>
              <a:rPr lang="hr-HR" dirty="0" err="1"/>
              <a:t>invisible</a:t>
            </a:r>
            <a:r>
              <a:rPr lang="hr-HR" dirty="0"/>
              <a:t> </a:t>
            </a:r>
            <a:r>
              <a:rPr lang="hr-HR" dirty="0" err="1"/>
              <a:t>labor</a:t>
            </a:r>
            <a:r>
              <a:rPr lang="hr-HR" dirty="0"/>
              <a:t> (</a:t>
            </a:r>
            <a:r>
              <a:rPr lang="en-US" dirty="0"/>
              <a:t>Your memory should not be your primary organizational system</a:t>
            </a:r>
            <a:r>
              <a:rPr lang="hr-HR" dirty="0"/>
              <a:t>)</a:t>
            </a:r>
          </a:p>
          <a:p>
            <a:pPr>
              <a:lnSpc>
                <a:spcPct val="170000"/>
              </a:lnSpc>
            </a:pPr>
            <a:r>
              <a:rPr lang="en-US" dirty="0"/>
              <a:t>Watch for “compassion fatigue” signs</a:t>
            </a:r>
            <a:endParaRPr lang="hr-HR" dirty="0"/>
          </a:p>
          <a:p>
            <a:pPr>
              <a:lnSpc>
                <a:spcPct val="170000"/>
              </a:lnSpc>
            </a:pPr>
            <a:r>
              <a:rPr lang="en-US" dirty="0"/>
              <a:t>Build support with people who understand the work</a:t>
            </a:r>
            <a:endParaRPr lang="hr-HR" dirty="0"/>
          </a:p>
          <a:p>
            <a:pPr>
              <a:lnSpc>
                <a:spcPct val="170000"/>
              </a:lnSpc>
            </a:pPr>
            <a:r>
              <a:rPr lang="en-US" dirty="0"/>
              <a:t>Protect your identity outside teaching</a:t>
            </a:r>
            <a:r>
              <a:rPr lang="hr-HR" dirty="0"/>
              <a:t> (</a:t>
            </a:r>
            <a:r>
              <a:rPr lang="hr-HR" dirty="0" err="1"/>
              <a:t>when</a:t>
            </a:r>
            <a:r>
              <a:rPr lang="hr-HR" dirty="0"/>
              <a:t> </a:t>
            </a:r>
            <a:r>
              <a:rPr lang="hr-HR" dirty="0" err="1"/>
              <a:t>teaching</a:t>
            </a:r>
            <a:r>
              <a:rPr lang="hr-HR" dirty="0"/>
              <a:t> </a:t>
            </a:r>
            <a:r>
              <a:rPr lang="hr-HR" dirty="0" err="1"/>
              <a:t>becomes</a:t>
            </a:r>
            <a:r>
              <a:rPr lang="hr-HR" dirty="0"/>
              <a:t> </a:t>
            </a:r>
            <a:r>
              <a:rPr lang="hr-HR" dirty="0" err="1"/>
              <a:t>our</a:t>
            </a:r>
            <a:r>
              <a:rPr lang="hr-HR" dirty="0"/>
              <a:t> </a:t>
            </a:r>
            <a:r>
              <a:rPr lang="hr-HR" dirty="0" err="1"/>
              <a:t>whole</a:t>
            </a:r>
            <a:r>
              <a:rPr lang="hr-HR" dirty="0"/>
              <a:t> </a:t>
            </a:r>
            <a:r>
              <a:rPr lang="hr-HR" dirty="0" err="1"/>
              <a:t>identity</a:t>
            </a:r>
            <a:r>
              <a:rPr lang="hr-HR" dirty="0"/>
              <a:t>)</a:t>
            </a:r>
          </a:p>
          <a:p>
            <a:pPr>
              <a:lnSpc>
                <a:spcPct val="170000"/>
              </a:lnSpc>
            </a:pPr>
            <a:r>
              <a:rPr lang="en-US" dirty="0"/>
              <a:t>Make the job more sustainable instead of trying to “push through”</a:t>
            </a:r>
            <a:endParaRPr lang="hr-HR" dirty="0"/>
          </a:p>
          <a:p>
            <a:pPr>
              <a:lnSpc>
                <a:spcPct val="170000"/>
              </a:lnSpc>
            </a:pPr>
            <a:r>
              <a:rPr lang="hr-HR" dirty="0" err="1"/>
              <a:t>Ask</a:t>
            </a:r>
            <a:r>
              <a:rPr lang="hr-HR" dirty="0"/>
              <a:t> for </a:t>
            </a:r>
            <a:r>
              <a:rPr lang="hr-HR" dirty="0" err="1"/>
              <a:t>help</a:t>
            </a:r>
            <a:r>
              <a:rPr lang="hr-HR" dirty="0"/>
              <a:t>!</a:t>
            </a:r>
            <a:endParaRPr lang="en-US" dirty="0"/>
          </a:p>
          <a:p>
            <a:endParaRPr lang="en-US" b="1" dirty="0"/>
          </a:p>
          <a:p>
            <a:endParaRPr lang="hr-HR" b="1" dirty="0"/>
          </a:p>
          <a:p>
            <a:endParaRPr lang="en-US" b="1" dirty="0"/>
          </a:p>
          <a:p>
            <a:endParaRPr lang="hr-HR" dirty="0"/>
          </a:p>
        </p:txBody>
      </p:sp>
    </p:spTree>
    <p:extLst>
      <p:ext uri="{BB962C8B-B14F-4D97-AF65-F5344CB8AC3E}">
        <p14:creationId xmlns:p14="http://schemas.microsoft.com/office/powerpoint/2010/main" val="3445914995"/>
      </p:ext>
    </p:extLst>
  </p:cSld>
  <p:clrMapOvr>
    <a:masterClrMapping/>
  </p:clrMapOvr>
</p:sld>
</file>

<file path=ppt/theme/theme1.xml><?xml version="1.0" encoding="utf-8"?>
<a:theme xmlns:a="http://schemas.openxmlformats.org/drawingml/2006/main" name="Custom">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 color block_Win32_SL_v14" id="{59749740-91A0-46B8-82A8-B436C7A8A142}" vid="{B3F8D047-377B-4FC8-B21C-47530C6DE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948363-B267-4BAC-8655-100FBEC280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719FA4-954C-4FA8-82CB-206659C3B82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16DBB56F-4362-4386-A1A1-3DF898896616}">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{145D9313-A0AC-4C56-AA46-5439DEC7AFB6}TF8a9b5915-b8c7-461e-8cdd-693d48b5e32371f7b7e2_win32-4bf0b9a2ea37</Template>
  <TotalTime>10766</TotalTime>
  <Words>2635</Words>
  <Application>Microsoft Office PowerPoint</Application>
  <PresentationFormat>Široki zaslon</PresentationFormat>
  <Paragraphs>304</Paragraphs>
  <Slides>41</Slides>
  <Notes>19</Notes>
  <HiddenSlides>0</HiddenSlides>
  <MMClips>0</MMClips>
  <ScaleCrop>false</ScaleCrop>
  <HeadingPairs>
    <vt:vector size="6" baseType="variant">
      <vt:variant>
        <vt:lpstr>Korišteni fontovi</vt:lpstr>
      </vt:variant>
      <vt:variant>
        <vt:i4>5</vt:i4>
      </vt:variant>
      <vt:variant>
        <vt:lpstr>Tema</vt:lpstr>
      </vt:variant>
      <vt:variant>
        <vt:i4>1</vt:i4>
      </vt:variant>
      <vt:variant>
        <vt:lpstr>Naslovi slajdova</vt:lpstr>
      </vt:variant>
      <vt:variant>
        <vt:i4>41</vt:i4>
      </vt:variant>
    </vt:vector>
  </HeadingPairs>
  <TitlesOfParts>
    <vt:vector size="47" baseType="lpstr">
      <vt:lpstr>Arial</vt:lpstr>
      <vt:lpstr>Arial Black</vt:lpstr>
      <vt:lpstr>Calibri</vt:lpstr>
      <vt:lpstr>Sabon Next LT</vt:lpstr>
      <vt:lpstr>Wingdings</vt:lpstr>
      <vt:lpstr>Custom</vt:lpstr>
      <vt:lpstr>Connection in Action – Conflict Prevention and Collaboration</vt:lpstr>
      <vt:lpstr>PowerPoint prezentacija</vt:lpstr>
      <vt:lpstr>Conflict is rarely about the behaviour itself.</vt:lpstr>
      <vt:lpstr>Why conflict happens</vt:lpstr>
      <vt:lpstr>Morton Deutsch’s Theory of Conflict Resolution (1973, 2006) </vt:lpstr>
      <vt:lpstr>Example: </vt:lpstr>
      <vt:lpstr>The Five Styles of Conflict Engagement</vt:lpstr>
      <vt:lpstr>PowerPoint prezentacija</vt:lpstr>
      <vt:lpstr>PowerPoint prezentacija</vt:lpstr>
      <vt:lpstr>Common Sources of Classroom Conflict </vt:lpstr>
      <vt:lpstr>The Brain During Conflict</vt:lpstr>
      <vt:lpstr>PowerPoint prezentacija</vt:lpstr>
      <vt:lpstr>Preventing Conflict</vt:lpstr>
      <vt:lpstr>PowerPoint prezentacija</vt:lpstr>
      <vt:lpstr>PowerPoint prezentacija</vt:lpstr>
      <vt:lpstr>PowerPoint prezentacija</vt:lpstr>
      <vt:lpstr>Listen to Understand, Not to Respond</vt:lpstr>
      <vt:lpstr>Think…</vt:lpstr>
      <vt:lpstr>The Bystander Effect  (darley &amp; latane, 1968.)</vt:lpstr>
      <vt:lpstr>In classroom </vt:lpstr>
      <vt:lpstr>PowerPoint prezentacija</vt:lpstr>
      <vt:lpstr>Anti-Bullying Support and Social Inclusion</vt:lpstr>
      <vt:lpstr>How can we teach people to help?</vt:lpstr>
      <vt:lpstr>What can teachers do?</vt:lpstr>
      <vt:lpstr>Activity:   You Are the Teacher </vt:lpstr>
      <vt:lpstr>Assertive communication </vt:lpstr>
      <vt:lpstr>PowerPoint prezentacija</vt:lpstr>
      <vt:lpstr>PowerPoint prezentacija</vt:lpstr>
      <vt:lpstr>PowerPoint prezentacija</vt:lpstr>
      <vt:lpstr>Activity: write it better</vt:lpstr>
      <vt:lpstr>Being Firm Without Losing Respect</vt:lpstr>
      <vt:lpstr>What is the Restorative Framework? The Restorative Paradigm: What harm was caused, who was affected, and how can we repair it?</vt:lpstr>
      <vt:lpstr>Restorative practice</vt:lpstr>
      <vt:lpstr>When Students Refuse  or Challenge Authority</vt:lpstr>
      <vt:lpstr>De-escalation: Staying in Control</vt:lpstr>
      <vt:lpstr>How to deal with: </vt:lpstr>
      <vt:lpstr>How to deal with: </vt:lpstr>
      <vt:lpstr>Final simulation</vt:lpstr>
      <vt:lpstr>Personal action plan</vt:lpstr>
      <vt:lpstr>Thank  you </vt:lpstr>
      <vt:lpstr>How to prevent burnout?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Ivona</dc:creator>
  <cp:lastModifiedBy>Ivona</cp:lastModifiedBy>
  <cp:revision>20</cp:revision>
  <dcterms:created xsi:type="dcterms:W3CDTF">2026-07-03T16:06:31Z</dcterms:created>
  <dcterms:modified xsi:type="dcterms:W3CDTF">2026-08-08T10:03:51Z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